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309" r:id="rId13"/>
    <p:sldId id="269" r:id="rId14"/>
    <p:sldId id="270" r:id="rId15"/>
    <p:sldId id="271" r:id="rId16"/>
    <p:sldId id="272" r:id="rId17"/>
    <p:sldId id="273" r:id="rId18"/>
    <p:sldId id="274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282" r:id="rId31"/>
    <p:sldId id="283" r:id="rId32"/>
    <p:sldId id="284" r:id="rId33"/>
    <p:sldId id="285" r:id="rId34"/>
    <p:sldId id="286" r:id="rId35"/>
  </p:sldIdLst>
  <p:sldSz cx="9144000" cy="5143500" type="screen16x9"/>
  <p:notesSz cx="6858000" cy="9144000"/>
  <p:embeddedFontLst>
    <p:embeddedFont>
      <p:font typeface="Archivo SemiBold" panose="020B0604020202020204" charset="0"/>
      <p:regular r:id="rId38"/>
      <p:bold r:id="rId39"/>
      <p:italic r:id="rId40"/>
      <p:boldItalic r:id="rId41"/>
    </p:embeddedFont>
    <p:embeddedFont>
      <p:font typeface="Californian FB" panose="0207040306080B030204" pitchFamily="18" charset="0"/>
      <p:regular r:id="rId42"/>
      <p:bold r:id="rId43"/>
      <p:italic r:id="rId44"/>
    </p:embeddedFont>
    <p:embeddedFont>
      <p:font typeface="Fira Sans Extra Condensed" panose="020B0503050000020004" pitchFamily="34" charset="0"/>
      <p:regular r:id="rId45"/>
      <p:bold r:id="rId46"/>
      <p:italic r:id="rId47"/>
      <p:boldItalic r:id="rId48"/>
    </p:embeddedFont>
    <p:embeddedFont>
      <p:font typeface="Fira Sans Extra Condensed SemiBold" panose="020B060402020202020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C73FCF-4317-44E1-9129-42BEF3C9A700}">
  <a:tblStyle styleId="{D4C73FCF-4317-44E1-9129-42BEF3C9A7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60B87-BF79-450B-AC10-C879F7222BCB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89180-7F33-4761-AE9E-493096D36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06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23640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378e760ec0_1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3378e760ec0_1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57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78e760d3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78e760d3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828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72bae686d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72bae686d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26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72bae686d_4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372bae686d_4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07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72bae686d_4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72bae686d_4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660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372bae686d_4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372bae686d_4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216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72bae686d_4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372bae686d_4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965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72bae686d_4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372bae686d_4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016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880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497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72bae686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72bae686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14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818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72bae686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372bae686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802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379d9d8a04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379d9d8a04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4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372bae686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372bae686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600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379d9d8a04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379d9d8a04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3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72bae686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372bae686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29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379d9d8a04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379d9d8a04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549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379d9d8a04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379d9d8a04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76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7b5bc1fc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7b5bc1fc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530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379d9d8a04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379d9d8a04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293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7874225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7874225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016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78e760ec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78e760ec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683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378742254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378742254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039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378742254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378742254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173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372bae686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372bae686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801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96fd5876e_0_2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96fd5876e_0_2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17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79d9d8a0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79d9d8a0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89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6ecf3fa9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6ecf3fa9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28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6ecf3fa9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6ecf3fa9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491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72bae686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72bae686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644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212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72bae686d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72bae686d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55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FeIRuXJx9UT93clUlzz1NoXdboyWKnovnHMDtdCS48/copy#gid=48148719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ctrTitle"/>
          </p:nvPr>
        </p:nvSpPr>
        <p:spPr>
          <a:xfrm>
            <a:off x="0" y="232100"/>
            <a:ext cx="91440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RDF Data Clustering Framework</a:t>
            </a:r>
            <a:endParaRPr/>
          </a:p>
        </p:txBody>
      </p:sp>
      <p:sp>
        <p:nvSpPr>
          <p:cNvPr id="43" name="Google Shape;43;p13"/>
          <p:cNvSpPr txBox="1"/>
          <p:nvPr/>
        </p:nvSpPr>
        <p:spPr>
          <a:xfrm>
            <a:off x="700799" y="1473139"/>
            <a:ext cx="3328887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723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Supervision of </a:t>
            </a:r>
            <a:endParaRPr sz="2000" b="1" dirty="0">
              <a:solidFill>
                <a:srgbClr val="1723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Mohammad Rezwanul Huq</a:t>
            </a:r>
            <a:endParaRPr sz="17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Associate Professor 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 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East West University 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Dhaka, Bangladesh 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4294967295"/>
          </p:nvPr>
        </p:nvSpPr>
        <p:spPr>
          <a:xfrm>
            <a:off x="3486900" y="2485250"/>
            <a:ext cx="5284500" cy="2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 Information</a:t>
            </a:r>
            <a:endParaRPr sz="1900">
              <a:solidFill>
                <a:srgbClr val="0C34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5" name="Google Shape;45;p13"/>
          <p:cNvGrpSpPr/>
          <p:nvPr/>
        </p:nvGrpSpPr>
        <p:grpSpPr>
          <a:xfrm>
            <a:off x="4085267" y="2731400"/>
            <a:ext cx="2822129" cy="843597"/>
            <a:chOff x="219853" y="945433"/>
            <a:chExt cx="4395155" cy="1307700"/>
          </a:xfrm>
        </p:grpSpPr>
        <p:sp>
          <p:nvSpPr>
            <p:cNvPr id="46" name="Google Shape;46;p13"/>
            <p:cNvSpPr/>
            <p:nvPr/>
          </p:nvSpPr>
          <p:spPr>
            <a:xfrm>
              <a:off x="219853" y="1454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" name="Google Shape;47;p13"/>
            <p:cNvSpPr txBox="1"/>
            <p:nvPr/>
          </p:nvSpPr>
          <p:spPr>
            <a:xfrm>
              <a:off x="902507" y="945433"/>
              <a:ext cx="3712500" cy="13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Prinom Mojumder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2021-2-60-098</a:t>
              </a:r>
              <a:endParaRPr sz="13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8" name="Google Shape;48;p13"/>
          <p:cNvSpPr/>
          <p:nvPr/>
        </p:nvSpPr>
        <p:spPr>
          <a:xfrm>
            <a:off x="6475073" y="3861413"/>
            <a:ext cx="382800" cy="3846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49;p13"/>
          <p:cNvSpPr/>
          <p:nvPr/>
        </p:nvSpPr>
        <p:spPr>
          <a:xfrm>
            <a:off x="4085263" y="3861421"/>
            <a:ext cx="382800" cy="38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0" name="Google Shape;50;p13"/>
          <p:cNvSpPr/>
          <p:nvPr/>
        </p:nvSpPr>
        <p:spPr>
          <a:xfrm>
            <a:off x="6475071" y="3024472"/>
            <a:ext cx="382800" cy="3846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13"/>
          <p:cNvSpPr txBox="1"/>
          <p:nvPr/>
        </p:nvSpPr>
        <p:spPr>
          <a:xfrm>
            <a:off x="4468076" y="3708600"/>
            <a:ext cx="2271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Tasnim Israk Synthia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2021-2-60-097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6907400" y="2871388"/>
            <a:ext cx="22251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Suraiya Nusrat Tanha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2021-2-60-030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6907400" y="3520400"/>
            <a:ext cx="2034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Nur Nahar Mim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2021-1-60-091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1237" y="935467"/>
            <a:ext cx="58381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/>
        </p:nvSpPr>
        <p:spPr>
          <a:xfrm>
            <a:off x="851950" y="2715050"/>
            <a:ext cx="1019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</a:t>
            </a:r>
            <a:endParaRPr sz="2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69025" y="2258325"/>
            <a:ext cx="691550" cy="2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11" y="3117987"/>
            <a:ext cx="3061050" cy="9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900" y="2635475"/>
            <a:ext cx="1592400" cy="203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50" y="3603125"/>
            <a:ext cx="558425" cy="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6050" y="2452450"/>
            <a:ext cx="2401900" cy="25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963" y="3603125"/>
            <a:ext cx="723425" cy="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28733" y="2105178"/>
            <a:ext cx="248124" cy="1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2"/>
          <p:cNvSpPr txBox="1"/>
          <p:nvPr/>
        </p:nvSpPr>
        <p:spPr>
          <a:xfrm>
            <a:off x="6166988" y="2266013"/>
            <a:ext cx="212506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 Literals/ Entities information )</a:t>
            </a:r>
            <a:endParaRPr sz="1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71" y="62689"/>
            <a:ext cx="7979343" cy="20235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85104" y="4562475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/>
          <p:nvPr/>
        </p:nvSpPr>
        <p:spPr>
          <a:xfrm>
            <a:off x="3569249" y="3370791"/>
            <a:ext cx="5334859" cy="1412400"/>
          </a:xfrm>
          <a:prstGeom prst="roundRect">
            <a:avLst>
              <a:gd name="adj" fmla="val 50000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569249" y="1437980"/>
            <a:ext cx="5334859" cy="13764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3"/>
          <p:cNvGrpSpPr/>
          <p:nvPr/>
        </p:nvGrpSpPr>
        <p:grpSpPr>
          <a:xfrm>
            <a:off x="82974" y="1498270"/>
            <a:ext cx="2909328" cy="2471118"/>
            <a:chOff x="726125" y="238125"/>
            <a:chExt cx="6167750" cy="5238750"/>
          </a:xfrm>
        </p:grpSpPr>
        <p:sp>
          <p:nvSpPr>
            <p:cNvPr id="295" name="Google Shape;295;p23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3"/>
          <p:cNvSpPr txBox="1">
            <a:spLocks noGrp="1"/>
          </p:cNvSpPr>
          <p:nvPr>
            <p:ph type="title"/>
          </p:nvPr>
        </p:nvSpPr>
        <p:spPr>
          <a:xfrm>
            <a:off x="5484625" y="368525"/>
            <a:ext cx="273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4464350" y="938750"/>
            <a:ext cx="3060475" cy="3793150"/>
            <a:chOff x="4464350" y="938750"/>
            <a:chExt cx="3060475" cy="3793150"/>
          </a:xfrm>
        </p:grpSpPr>
        <p:grpSp>
          <p:nvGrpSpPr>
            <p:cNvPr id="360" name="Google Shape;360;p23"/>
            <p:cNvGrpSpPr/>
            <p:nvPr/>
          </p:nvGrpSpPr>
          <p:grpSpPr>
            <a:xfrm>
              <a:off x="4572000" y="4419600"/>
              <a:ext cx="2952825" cy="312300"/>
              <a:chOff x="4572000" y="4419600"/>
              <a:chExt cx="2952825" cy="312300"/>
            </a:xfrm>
          </p:grpSpPr>
          <p:sp>
            <p:nvSpPr>
              <p:cNvPr id="361" name="Google Shape;361;p23"/>
              <p:cNvSpPr txBox="1"/>
              <p:nvPr/>
            </p:nvSpPr>
            <p:spPr>
              <a:xfrm>
                <a:off x="4572000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2" name="Google Shape;362;p23"/>
              <p:cNvSpPr txBox="1"/>
              <p:nvPr/>
            </p:nvSpPr>
            <p:spPr>
              <a:xfrm>
                <a:off x="6172125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63" name="Google Shape;363;p23"/>
            <p:cNvSpPr txBox="1"/>
            <p:nvPr/>
          </p:nvSpPr>
          <p:spPr>
            <a:xfrm>
              <a:off x="4464350" y="93875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" name="Google Shape;364;p23"/>
          <p:cNvGrpSpPr/>
          <p:nvPr/>
        </p:nvGrpSpPr>
        <p:grpSpPr>
          <a:xfrm>
            <a:off x="2857617" y="967926"/>
            <a:ext cx="2524336" cy="671235"/>
            <a:chOff x="737850" y="1035250"/>
            <a:chExt cx="2909562" cy="1021200"/>
          </a:xfrm>
        </p:grpSpPr>
        <p:sp>
          <p:nvSpPr>
            <p:cNvPr id="365" name="Google Shape;365;p23"/>
            <p:cNvSpPr/>
            <p:nvPr/>
          </p:nvSpPr>
          <p:spPr>
            <a:xfrm>
              <a:off x="737850" y="1035250"/>
              <a:ext cx="2628900" cy="1021200"/>
            </a:xfrm>
            <a:prstGeom prst="roundRect">
              <a:avLst>
                <a:gd name="adj" fmla="val 50000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3042912" y="12153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67" name="Google Shape;367;p23"/>
          <p:cNvSpPr txBox="1"/>
          <p:nvPr/>
        </p:nvSpPr>
        <p:spPr>
          <a:xfrm>
            <a:off x="3196830" y="1084916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Approach  1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5047125" y="1251083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23"/>
          <p:cNvGrpSpPr/>
          <p:nvPr/>
        </p:nvGrpSpPr>
        <p:grpSpPr>
          <a:xfrm>
            <a:off x="4019550" y="1996500"/>
            <a:ext cx="4667250" cy="312300"/>
            <a:chOff x="4019550" y="1996500"/>
            <a:chExt cx="4667250" cy="312300"/>
          </a:xfrm>
        </p:grpSpPr>
        <p:sp>
          <p:nvSpPr>
            <p:cNvPr id="370" name="Google Shape;370;p23"/>
            <p:cNvSpPr txBox="1"/>
            <p:nvPr/>
          </p:nvSpPr>
          <p:spPr>
            <a:xfrm>
              <a:off x="7334100" y="19965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" name="Google Shape;371;p23"/>
            <p:cNvSpPr txBox="1"/>
            <p:nvPr/>
          </p:nvSpPr>
          <p:spPr>
            <a:xfrm>
              <a:off x="4019550" y="19965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2" name="Google Shape;372;p23"/>
          <p:cNvGrpSpPr/>
          <p:nvPr/>
        </p:nvGrpSpPr>
        <p:grpSpPr>
          <a:xfrm>
            <a:off x="4019550" y="3330000"/>
            <a:ext cx="4667250" cy="312300"/>
            <a:chOff x="4019550" y="3330000"/>
            <a:chExt cx="4667250" cy="312300"/>
          </a:xfrm>
        </p:grpSpPr>
        <p:sp>
          <p:nvSpPr>
            <p:cNvPr id="373" name="Google Shape;373;p23"/>
            <p:cNvSpPr txBox="1"/>
            <p:nvPr/>
          </p:nvSpPr>
          <p:spPr>
            <a:xfrm>
              <a:off x="7334100" y="33300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23"/>
            <p:cNvSpPr txBox="1"/>
            <p:nvPr/>
          </p:nvSpPr>
          <p:spPr>
            <a:xfrm>
              <a:off x="4019550" y="33300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5" name="Google Shape;375;p23"/>
          <p:cNvGrpSpPr/>
          <p:nvPr/>
        </p:nvGrpSpPr>
        <p:grpSpPr>
          <a:xfrm>
            <a:off x="2889633" y="2898101"/>
            <a:ext cx="2460326" cy="671235"/>
            <a:chOff x="737850" y="1035250"/>
            <a:chExt cx="2909562" cy="1021200"/>
          </a:xfrm>
        </p:grpSpPr>
        <p:sp>
          <p:nvSpPr>
            <p:cNvPr id="376" name="Google Shape;376;p23"/>
            <p:cNvSpPr/>
            <p:nvPr/>
          </p:nvSpPr>
          <p:spPr>
            <a:xfrm>
              <a:off x="737850" y="1035250"/>
              <a:ext cx="2628900" cy="1021200"/>
            </a:xfrm>
            <a:prstGeom prst="roundRect">
              <a:avLst>
                <a:gd name="adj" fmla="val 50000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042912" y="12153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78" name="Google Shape;378;p23"/>
          <p:cNvSpPr/>
          <p:nvPr/>
        </p:nvSpPr>
        <p:spPr>
          <a:xfrm>
            <a:off x="5047125" y="3181258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3"/>
          <p:cNvSpPr txBox="1"/>
          <p:nvPr/>
        </p:nvSpPr>
        <p:spPr>
          <a:xfrm>
            <a:off x="3196830" y="303899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Approach  2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3887562" y="1604949"/>
            <a:ext cx="467617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Extract entities from DBpedia using SPARQL queries.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a new knowledge graph.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Analyze entity relationships through embeddings, clustering, and visualization.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3"/>
          <p:cNvSpPr txBox="1"/>
          <p:nvPr/>
        </p:nvSpPr>
        <p:spPr>
          <a:xfrm>
            <a:off x="3971652" y="3629062"/>
            <a:ext cx="4323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Utilize an existing knowledge graph.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Extract entity relationships.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Apply embeddings, clustering, and visualization for structured analysis.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3"/>
          <p:cNvSpPr/>
          <p:nvPr/>
        </p:nvSpPr>
        <p:spPr>
          <a:xfrm>
            <a:off x="7912575" y="298750"/>
            <a:ext cx="807900" cy="80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3"/>
          <p:cNvGrpSpPr/>
          <p:nvPr/>
        </p:nvGrpSpPr>
        <p:grpSpPr>
          <a:xfrm>
            <a:off x="8080520" y="480451"/>
            <a:ext cx="472011" cy="472011"/>
            <a:chOff x="1190625" y="238125"/>
            <a:chExt cx="5238750" cy="5238750"/>
          </a:xfrm>
        </p:grpSpPr>
        <p:sp>
          <p:nvSpPr>
            <p:cNvPr id="384" name="Google Shape;384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633921-F9B4-3CC1-398B-BA3CDE7746CB}"/>
              </a:ext>
            </a:extLst>
          </p:cNvPr>
          <p:cNvSpPr/>
          <p:nvPr/>
        </p:nvSpPr>
        <p:spPr>
          <a:xfrm>
            <a:off x="307428" y="2305707"/>
            <a:ext cx="1270840" cy="12117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1CFCE2-6573-81C5-F5F7-C2A210F457F0}"/>
              </a:ext>
            </a:extLst>
          </p:cNvPr>
          <p:cNvSpPr/>
          <p:nvPr/>
        </p:nvSpPr>
        <p:spPr>
          <a:xfrm>
            <a:off x="572180" y="642486"/>
            <a:ext cx="1562267" cy="9311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F03618-EDF8-8947-834B-02BBAE034375}"/>
              </a:ext>
            </a:extLst>
          </p:cNvPr>
          <p:cNvSpPr/>
          <p:nvPr/>
        </p:nvSpPr>
        <p:spPr>
          <a:xfrm>
            <a:off x="851338" y="3794889"/>
            <a:ext cx="1087820" cy="9413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1A968F-609C-03FF-690E-50883071F3E7}"/>
              </a:ext>
            </a:extLst>
          </p:cNvPr>
          <p:cNvSpPr/>
          <p:nvPr/>
        </p:nvSpPr>
        <p:spPr>
          <a:xfrm>
            <a:off x="2311819" y="704107"/>
            <a:ext cx="1087820" cy="8079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A916E5A-8787-E686-C4BD-F7C310261A42}"/>
              </a:ext>
            </a:extLst>
          </p:cNvPr>
          <p:cNvSpPr/>
          <p:nvPr/>
        </p:nvSpPr>
        <p:spPr>
          <a:xfrm>
            <a:off x="2182888" y="3748234"/>
            <a:ext cx="1249214" cy="10387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40A23B-E4DE-97F3-9AA7-EDE8FE8394A6}"/>
              </a:ext>
            </a:extLst>
          </p:cNvPr>
          <p:cNvSpPr/>
          <p:nvPr/>
        </p:nvSpPr>
        <p:spPr>
          <a:xfrm>
            <a:off x="4141308" y="1486147"/>
            <a:ext cx="1087820" cy="6933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A4CD406-FA0E-D4FA-02C2-2E1C2089C55F}"/>
              </a:ext>
            </a:extLst>
          </p:cNvPr>
          <p:cNvSpPr/>
          <p:nvPr/>
        </p:nvSpPr>
        <p:spPr>
          <a:xfrm>
            <a:off x="4146332" y="2772760"/>
            <a:ext cx="1391839" cy="10215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28B9BC3-EA1D-7407-49D9-4B7AC781930B}"/>
              </a:ext>
            </a:extLst>
          </p:cNvPr>
          <p:cNvSpPr/>
          <p:nvPr/>
        </p:nvSpPr>
        <p:spPr>
          <a:xfrm>
            <a:off x="5383924" y="2048648"/>
            <a:ext cx="1087820" cy="7723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0FD3E54-C32B-F355-1EA7-39D9D8C5AE6B}"/>
              </a:ext>
            </a:extLst>
          </p:cNvPr>
          <p:cNvSpPr/>
          <p:nvPr/>
        </p:nvSpPr>
        <p:spPr>
          <a:xfrm>
            <a:off x="6599547" y="3458664"/>
            <a:ext cx="1376386" cy="6712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8314D51-AC7C-DBB2-E3C5-F1A4EBF1C16C}"/>
              </a:ext>
            </a:extLst>
          </p:cNvPr>
          <p:cNvSpPr/>
          <p:nvPr/>
        </p:nvSpPr>
        <p:spPr>
          <a:xfrm>
            <a:off x="7365242" y="2132899"/>
            <a:ext cx="1292069" cy="8978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363A60C-1F53-9771-B946-4FD324CD321C}"/>
              </a:ext>
            </a:extLst>
          </p:cNvPr>
          <p:cNvSpPr/>
          <p:nvPr/>
        </p:nvSpPr>
        <p:spPr>
          <a:xfrm>
            <a:off x="6675993" y="849891"/>
            <a:ext cx="1189890" cy="1070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C27A804-38A1-4DCF-6FA5-5458516EE943}"/>
              </a:ext>
            </a:extLst>
          </p:cNvPr>
          <p:cNvSpPr/>
          <p:nvPr/>
        </p:nvSpPr>
        <p:spPr>
          <a:xfrm>
            <a:off x="6599547" y="4327182"/>
            <a:ext cx="1379476" cy="60335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FA6A76-8F3F-5C13-4E7C-4E8770092186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942848" y="1573643"/>
            <a:ext cx="410466" cy="73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55B8CA-5815-3057-BAED-3BB8B8B73612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942848" y="3517495"/>
            <a:ext cx="452400" cy="27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7B7216-0287-61DF-806B-C7FF408D9087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2134447" y="1108064"/>
            <a:ext cx="1773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077579-21EC-5464-E64E-B6A98D9715F0}"/>
              </a:ext>
            </a:extLst>
          </p:cNvPr>
          <p:cNvCxnSpPr>
            <a:cxnSpLocks/>
          </p:cNvCxnSpPr>
          <p:nvPr/>
        </p:nvCxnSpPr>
        <p:spPr>
          <a:xfrm>
            <a:off x="1945266" y="4179061"/>
            <a:ext cx="279971" cy="4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EF522D-35E2-7DCD-DFE4-188823441F3E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7270938" y="1919892"/>
            <a:ext cx="740339" cy="213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0025FB-729D-B3E3-124F-D199849A293C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flipH="1">
            <a:off x="7287740" y="3030763"/>
            <a:ext cx="723537" cy="427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199A45D-2C7F-CD2F-C132-EFA825945FB5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>
            <a:off x="7287740" y="4129871"/>
            <a:ext cx="1545" cy="19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4AE9402A-1299-99E5-C67C-0C645F2C71ED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>
            <a:off x="3399639" y="1108065"/>
            <a:ext cx="32463" cy="3159542"/>
          </a:xfrm>
          <a:prstGeom prst="bentConnector3">
            <a:avLst>
              <a:gd name="adj1" fmla="val 62814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1594BF0-96EA-FD8B-9782-DB071CFF7CEF}"/>
              </a:ext>
            </a:extLst>
          </p:cNvPr>
          <p:cNvCxnSpPr>
            <a:cxnSpLocks/>
            <a:stCxn id="31" idx="0"/>
            <a:endCxn id="34" idx="1"/>
          </p:cNvCxnSpPr>
          <p:nvPr/>
        </p:nvCxnSpPr>
        <p:spPr>
          <a:xfrm flipV="1">
            <a:off x="5927834" y="1384892"/>
            <a:ext cx="748159" cy="663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369BBF0-A8D6-9B67-3E4C-DC7C99B02778}"/>
              </a:ext>
            </a:extLst>
          </p:cNvPr>
          <p:cNvCxnSpPr>
            <a:endCxn id="26" idx="0"/>
          </p:cNvCxnSpPr>
          <p:nvPr/>
        </p:nvCxnSpPr>
        <p:spPr>
          <a:xfrm>
            <a:off x="4839401" y="2179500"/>
            <a:ext cx="2851" cy="5932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A7A19DC7-B461-37CC-03F9-3B25984F1FA5}"/>
              </a:ext>
            </a:extLst>
          </p:cNvPr>
          <p:cNvCxnSpPr>
            <a:endCxn id="31" idx="1"/>
          </p:cNvCxnSpPr>
          <p:nvPr/>
        </p:nvCxnSpPr>
        <p:spPr>
          <a:xfrm flipV="1">
            <a:off x="4839401" y="2434806"/>
            <a:ext cx="544523" cy="6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E2025060-D25F-7ACB-B595-DDD81E95DEC0}"/>
              </a:ext>
            </a:extLst>
          </p:cNvPr>
          <p:cNvCxnSpPr>
            <a:cxnSpLocks/>
          </p:cNvCxnSpPr>
          <p:nvPr/>
        </p:nvCxnSpPr>
        <p:spPr>
          <a:xfrm>
            <a:off x="3609474" y="2543174"/>
            <a:ext cx="3137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609A5D17-2EEF-A724-B57E-6136CA30B9FB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649498" y="2786680"/>
            <a:ext cx="740340" cy="2533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E0CFBEB8-CF48-38C7-26AD-A473B7CA6516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3685209" y="2031163"/>
            <a:ext cx="654437" cy="2577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644E9FD-E7DE-2318-94B9-9103CB1AB870}"/>
              </a:ext>
            </a:extLst>
          </p:cNvPr>
          <p:cNvSpPr txBox="1"/>
          <p:nvPr/>
        </p:nvSpPr>
        <p:spPr>
          <a:xfrm>
            <a:off x="312856" y="2317166"/>
            <a:ext cx="1192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Entities By DBpedia Endpoint &amp; SPARQL Query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F777DDF-6C5A-FE1E-04A2-1558880D84CF}"/>
              </a:ext>
            </a:extLst>
          </p:cNvPr>
          <p:cNvSpPr txBox="1"/>
          <p:nvPr/>
        </p:nvSpPr>
        <p:spPr>
          <a:xfrm>
            <a:off x="610515" y="704108"/>
            <a:ext cx="1554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SPARQL query for the Entities from the existing Knowledge Graph (DBpedia)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1BA0F69-7953-9CD4-747C-8F420E3691E8}"/>
              </a:ext>
            </a:extLst>
          </p:cNvPr>
          <p:cNvSpPr txBox="1"/>
          <p:nvPr/>
        </p:nvSpPr>
        <p:spPr>
          <a:xfrm>
            <a:off x="899140" y="3859096"/>
            <a:ext cx="1087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Knowledge Graph for those Entities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D542F91-6564-45AF-5F5F-647F8A043BFE}"/>
              </a:ext>
            </a:extLst>
          </p:cNvPr>
          <p:cNvSpPr txBox="1"/>
          <p:nvPr/>
        </p:nvSpPr>
        <p:spPr>
          <a:xfrm>
            <a:off x="2378598" y="704108"/>
            <a:ext cx="103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sequence/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entities information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EAAF07E-33F0-AAAC-D1D3-C8B1258C0755}"/>
              </a:ext>
            </a:extLst>
          </p:cNvPr>
          <p:cNvSpPr txBox="1"/>
          <p:nvPr/>
        </p:nvSpPr>
        <p:spPr>
          <a:xfrm>
            <a:off x="2193275" y="3794267"/>
            <a:ext cx="131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sequence/entities information using Random Walk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68384D8-847A-B736-8594-AA79D2173E9B}"/>
              </a:ext>
            </a:extLst>
          </p:cNvPr>
          <p:cNvSpPr txBox="1"/>
          <p:nvPr/>
        </p:nvSpPr>
        <p:spPr>
          <a:xfrm>
            <a:off x="4227806" y="1494650"/>
            <a:ext cx="102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embedding using BERT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43275AD-17A1-07BA-6510-5A5E9205382D}"/>
              </a:ext>
            </a:extLst>
          </p:cNvPr>
          <p:cNvSpPr txBox="1"/>
          <p:nvPr/>
        </p:nvSpPr>
        <p:spPr>
          <a:xfrm>
            <a:off x="4225608" y="2902026"/>
            <a:ext cx="1334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embedding (Text to Vector) using Word2Vec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21F6057-A0E7-0A96-2C82-77A253C4C690}"/>
              </a:ext>
            </a:extLst>
          </p:cNvPr>
          <p:cNvSpPr txBox="1"/>
          <p:nvPr/>
        </p:nvSpPr>
        <p:spPr>
          <a:xfrm>
            <a:off x="5411124" y="2129709"/>
            <a:ext cx="115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PCA (for dimension reduction)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45D357F-0579-D6C3-E815-01E20C295CF9}"/>
              </a:ext>
            </a:extLst>
          </p:cNvPr>
          <p:cNvSpPr txBox="1"/>
          <p:nvPr/>
        </p:nvSpPr>
        <p:spPr>
          <a:xfrm>
            <a:off x="6784113" y="872684"/>
            <a:ext cx="1202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Elbow (to find the optimal number of clusters)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017ED442-1FC5-838E-936F-73D784A34239}"/>
              </a:ext>
            </a:extLst>
          </p:cNvPr>
          <p:cNvSpPr txBox="1"/>
          <p:nvPr/>
        </p:nvSpPr>
        <p:spPr>
          <a:xfrm>
            <a:off x="7359542" y="2156569"/>
            <a:ext cx="129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clustering algorithm (K-means, GMM, Agglomerative)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9A80D7C-0C9D-D116-82E1-B7A62E86B09B}"/>
              </a:ext>
            </a:extLst>
          </p:cNvPr>
          <p:cNvSpPr txBox="1"/>
          <p:nvPr/>
        </p:nvSpPr>
        <p:spPr>
          <a:xfrm>
            <a:off x="6735228" y="3509650"/>
            <a:ext cx="12999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 apply PCA (for visualization)</a:t>
            </a:r>
            <a:br>
              <a:rPr lang="en-US" sz="900" b="1" dirty="0">
                <a:latin typeface="+mj-lt"/>
              </a:rPr>
            </a:br>
            <a:endParaRPr lang="en-US" sz="900" b="1" dirty="0">
              <a:latin typeface="+mj-lt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0146283-1DD5-FEDF-3E45-FD7295691D77}"/>
              </a:ext>
            </a:extLst>
          </p:cNvPr>
          <p:cNvSpPr txBox="1"/>
          <p:nvPr/>
        </p:nvSpPr>
        <p:spPr>
          <a:xfrm>
            <a:off x="6776852" y="4381678"/>
            <a:ext cx="128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result Matrix</a:t>
            </a:r>
          </a:p>
        </p:txBody>
      </p:sp>
      <p:sp>
        <p:nvSpPr>
          <p:cNvPr id="54" name="Google Shape;411;p25"/>
          <p:cNvSpPr/>
          <p:nvPr/>
        </p:nvSpPr>
        <p:spPr>
          <a:xfrm>
            <a:off x="3665397" y="63563"/>
            <a:ext cx="515668" cy="54937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10;p25"/>
          <p:cNvSpPr txBox="1">
            <a:spLocks/>
          </p:cNvSpPr>
          <p:nvPr/>
        </p:nvSpPr>
        <p:spPr>
          <a:xfrm>
            <a:off x="4122257" y="149870"/>
            <a:ext cx="7037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/>
              <a:t>Overview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06051" y="149869"/>
            <a:ext cx="31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063" y="149869"/>
            <a:ext cx="340335" cy="33414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365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186" grpId="0"/>
      <p:bldP spid="200" grpId="0"/>
      <p:bldP spid="207" grpId="0"/>
      <p:bldP spid="208" grpId="0"/>
      <p:bldP spid="211" grpId="0"/>
      <p:bldP spid="222" grpId="0"/>
      <p:bldP spid="223" grpId="0"/>
      <p:bldP spid="224" grpId="0"/>
      <p:bldP spid="225" grpId="0"/>
      <p:bldP spid="243" grpId="0"/>
      <p:bldP spid="246" grpId="0"/>
      <p:bldP spid="2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6"/>
          <p:cNvGrpSpPr/>
          <p:nvPr/>
        </p:nvGrpSpPr>
        <p:grpSpPr>
          <a:xfrm>
            <a:off x="8052770" y="80281"/>
            <a:ext cx="761220" cy="770952"/>
            <a:chOff x="1183750" y="1120025"/>
            <a:chExt cx="1199150" cy="1301625"/>
          </a:xfrm>
        </p:grpSpPr>
        <p:sp>
          <p:nvSpPr>
            <p:cNvPr id="422" name="Google Shape;422;p26"/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26"/>
          <p:cNvSpPr txBox="1"/>
          <p:nvPr/>
        </p:nvSpPr>
        <p:spPr>
          <a:xfrm>
            <a:off x="6321900" y="119400"/>
            <a:ext cx="2301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Approach 1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26"/>
          <p:cNvSpPr/>
          <p:nvPr/>
        </p:nvSpPr>
        <p:spPr>
          <a:xfrm>
            <a:off x="420574" y="167699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1" name="Google Shape;451;p26"/>
          <p:cNvSpPr txBox="1"/>
          <p:nvPr/>
        </p:nvSpPr>
        <p:spPr>
          <a:xfrm>
            <a:off x="840600" y="382200"/>
            <a:ext cx="1281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00" y="763800"/>
            <a:ext cx="8617300" cy="44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12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7"/>
          <p:cNvGrpSpPr/>
          <p:nvPr/>
        </p:nvGrpSpPr>
        <p:grpSpPr>
          <a:xfrm>
            <a:off x="8052770" y="80281"/>
            <a:ext cx="761220" cy="770952"/>
            <a:chOff x="1183750" y="1120025"/>
            <a:chExt cx="1199150" cy="1301625"/>
          </a:xfrm>
        </p:grpSpPr>
        <p:sp>
          <p:nvSpPr>
            <p:cNvPr id="458" name="Google Shape;458;p27"/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27"/>
          <p:cNvSpPr txBox="1"/>
          <p:nvPr/>
        </p:nvSpPr>
        <p:spPr>
          <a:xfrm>
            <a:off x="6321900" y="119400"/>
            <a:ext cx="2301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Approach 2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340949" y="383224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838425" y="597725"/>
            <a:ext cx="1281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1281900" y="812125"/>
            <a:ext cx="45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0225"/>
            <a:ext cx="9144000" cy="31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8"/>
          <p:cNvSpPr/>
          <p:nvPr/>
        </p:nvSpPr>
        <p:spPr>
          <a:xfrm>
            <a:off x="340400" y="263800"/>
            <a:ext cx="596100" cy="59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5" name="Google Shape;495;p28"/>
          <p:cNvSpPr txBox="1"/>
          <p:nvPr/>
        </p:nvSpPr>
        <p:spPr>
          <a:xfrm>
            <a:off x="827050" y="442825"/>
            <a:ext cx="1281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6" name="Google Shape;4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00" y="824425"/>
            <a:ext cx="7711550" cy="43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/>
          <p:nvPr/>
        </p:nvSpPr>
        <p:spPr>
          <a:xfrm>
            <a:off x="347298" y="217010"/>
            <a:ext cx="596100" cy="59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816925" y="431500"/>
            <a:ext cx="1281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3" name="Google Shape;5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075" y="813100"/>
            <a:ext cx="7810476" cy="4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15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"/>
          <p:cNvSpPr txBox="1"/>
          <p:nvPr/>
        </p:nvSpPr>
        <p:spPr>
          <a:xfrm>
            <a:off x="1007800" y="415000"/>
            <a:ext cx="12819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9" name="Google Shape;5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9373"/>
            <a:ext cx="8839200" cy="380196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0"/>
          <p:cNvSpPr/>
          <p:nvPr/>
        </p:nvSpPr>
        <p:spPr>
          <a:xfrm>
            <a:off x="484273" y="317085"/>
            <a:ext cx="596100" cy="59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3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16" name="Google Shape;516;p3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31"/>
          <p:cNvSpPr/>
          <p:nvPr/>
        </p:nvSpPr>
        <p:spPr>
          <a:xfrm>
            <a:off x="6986950" y="1311425"/>
            <a:ext cx="604500" cy="604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8" name="Google Shape;528;p31"/>
          <p:cNvSpPr/>
          <p:nvPr/>
        </p:nvSpPr>
        <p:spPr>
          <a:xfrm>
            <a:off x="4192966" y="3162742"/>
            <a:ext cx="604500" cy="60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9" name="Google Shape;529;p31"/>
          <p:cNvSpPr/>
          <p:nvPr/>
        </p:nvSpPr>
        <p:spPr>
          <a:xfrm>
            <a:off x="2795975" y="4088400"/>
            <a:ext cx="604500" cy="60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30" name="Google Shape;530;p31"/>
          <p:cNvCxnSpPr>
            <a:stCxn id="529" idx="6"/>
            <a:endCxn id="528" idx="4"/>
          </p:cNvCxnSpPr>
          <p:nvPr/>
        </p:nvCxnSpPr>
        <p:spPr>
          <a:xfrm rot="10800000" flipH="1">
            <a:off x="3400475" y="3767250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31"/>
          <p:cNvCxnSpPr>
            <a:stCxn id="528" idx="6"/>
            <a:endCxn id="532" idx="4"/>
          </p:cNvCxnSpPr>
          <p:nvPr/>
        </p:nvCxnSpPr>
        <p:spPr>
          <a:xfrm rot="10800000" flipH="1">
            <a:off x="4797466" y="2841592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31"/>
          <p:cNvCxnSpPr>
            <a:stCxn id="532" idx="6"/>
            <a:endCxn id="527" idx="4"/>
          </p:cNvCxnSpPr>
          <p:nvPr/>
        </p:nvCxnSpPr>
        <p:spPr>
          <a:xfrm rot="10800000" flipH="1">
            <a:off x="6194458" y="1915933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2" name="Google Shape;532;p31"/>
          <p:cNvSpPr/>
          <p:nvPr/>
        </p:nvSpPr>
        <p:spPr>
          <a:xfrm>
            <a:off x="5589958" y="2237083"/>
            <a:ext cx="604500" cy="604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34" name="Google Shape;534;p31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535" name="Google Shape;535;p31"/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1"/>
          <p:cNvSpPr txBox="1">
            <a:spLocks noGrp="1"/>
          </p:cNvSpPr>
          <p:nvPr>
            <p:ph type="title"/>
          </p:nvPr>
        </p:nvSpPr>
        <p:spPr>
          <a:xfrm>
            <a:off x="1268750" y="2164075"/>
            <a:ext cx="3483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Result Analysis</a:t>
            </a:r>
            <a:endParaRPr sz="3720"/>
          </a:p>
        </p:txBody>
      </p:sp>
      <p:grpSp>
        <p:nvGrpSpPr>
          <p:cNvPr id="540" name="Google Shape;540;p31"/>
          <p:cNvGrpSpPr/>
          <p:nvPr/>
        </p:nvGrpSpPr>
        <p:grpSpPr>
          <a:xfrm>
            <a:off x="5610209" y="2979698"/>
            <a:ext cx="1981248" cy="1752245"/>
            <a:chOff x="457200" y="1485900"/>
            <a:chExt cx="3205384" cy="3246100"/>
          </a:xfrm>
        </p:grpSpPr>
        <p:sp>
          <p:nvSpPr>
            <p:cNvPr id="541" name="Google Shape;541;p31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1"/>
          <p:cNvGrpSpPr/>
          <p:nvPr/>
        </p:nvGrpSpPr>
        <p:grpSpPr>
          <a:xfrm>
            <a:off x="6194450" y="3223500"/>
            <a:ext cx="483000" cy="483000"/>
            <a:chOff x="4095775" y="2496725"/>
            <a:chExt cx="483000" cy="483000"/>
          </a:xfrm>
        </p:grpSpPr>
        <p:sp>
          <p:nvSpPr>
            <p:cNvPr id="588" name="Google Shape;588;p31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/>
          <p:cNvSpPr txBox="1">
            <a:spLocks noGrp="1"/>
          </p:cNvSpPr>
          <p:nvPr>
            <p:ph type="title"/>
          </p:nvPr>
        </p:nvSpPr>
        <p:spPr>
          <a:xfrm>
            <a:off x="381000" y="2590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Metrics of Clustering Algos (Existing KG)</a:t>
            </a:r>
            <a:endParaRPr dirty="0"/>
          </a:p>
        </p:txBody>
      </p:sp>
      <p:sp>
        <p:nvSpPr>
          <p:cNvPr id="596" name="Google Shape;596;p32"/>
          <p:cNvSpPr txBox="1">
            <a:spLocks noGrp="1"/>
          </p:cNvSpPr>
          <p:nvPr>
            <p:ph type="title"/>
          </p:nvPr>
        </p:nvSpPr>
        <p:spPr>
          <a:xfrm>
            <a:off x="7474650" y="868675"/>
            <a:ext cx="1464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 BERT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" y="1240075"/>
            <a:ext cx="8871840" cy="27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071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457200" y="10958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Content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0" name="Google Shape;60;p14"/>
          <p:cNvGrpSpPr/>
          <p:nvPr/>
        </p:nvGrpSpPr>
        <p:grpSpPr>
          <a:xfrm>
            <a:off x="851113" y="2687225"/>
            <a:ext cx="2133450" cy="1431550"/>
            <a:chOff x="851113" y="2915825"/>
            <a:chExt cx="2133450" cy="1431550"/>
          </a:xfrm>
        </p:grpSpPr>
        <p:sp>
          <p:nvSpPr>
            <p:cNvPr id="61" name="Google Shape;61;p14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4"/>
          <p:cNvSpPr/>
          <p:nvPr/>
        </p:nvSpPr>
        <p:spPr>
          <a:xfrm>
            <a:off x="1796338" y="32728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1796338" y="32728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1796338" y="32728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1796338" y="32728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1914525" y="11573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5" name="Google Shape;115;p14"/>
          <p:cNvSpPr/>
          <p:nvPr/>
        </p:nvSpPr>
        <p:spPr>
          <a:xfrm>
            <a:off x="4398767" y="284209"/>
            <a:ext cx="2130000" cy="464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4554664" y="350509"/>
            <a:ext cx="1782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Overthought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1924050" y="21336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118;p14"/>
          <p:cNvSpPr/>
          <p:nvPr/>
        </p:nvSpPr>
        <p:spPr>
          <a:xfrm>
            <a:off x="1952625" y="31051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Google Shape;119;p14"/>
          <p:cNvSpPr txBox="1"/>
          <p:nvPr/>
        </p:nvSpPr>
        <p:spPr>
          <a:xfrm>
            <a:off x="4122280" y="3397025"/>
            <a:ext cx="1782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Risk assessment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4380563" y="1618337"/>
            <a:ext cx="2130000" cy="464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4478297" y="1684637"/>
            <a:ext cx="1782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Research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1947875" y="33909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3" name="Google Shape;123;p14"/>
          <p:cNvSpPr/>
          <p:nvPr/>
        </p:nvSpPr>
        <p:spPr>
          <a:xfrm>
            <a:off x="4391313" y="919562"/>
            <a:ext cx="2130000" cy="464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4552530" y="985862"/>
            <a:ext cx="1782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1796350" y="32726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4391313" y="2328159"/>
            <a:ext cx="2130000" cy="464400"/>
          </a:xfrm>
          <a:prstGeom prst="roundRect">
            <a:avLst>
              <a:gd name="adj" fmla="val 50000"/>
            </a:avLst>
          </a:prstGeom>
          <a:solidFill>
            <a:srgbClr val="C27BA0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4123675" y="2532683"/>
            <a:ext cx="2637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Question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4380563" y="3737059"/>
            <a:ext cx="2130000" cy="464400"/>
          </a:xfrm>
          <a:prstGeom prst="roundRect">
            <a:avLst>
              <a:gd name="adj" fmla="val 50000"/>
            </a:avLst>
          </a:prstGeom>
          <a:solidFill>
            <a:srgbClr val="435D74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4413388" y="3027859"/>
            <a:ext cx="2130000" cy="4644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4425013" y="4446259"/>
            <a:ext cx="2130000" cy="464400"/>
          </a:xfrm>
          <a:prstGeom prst="roundRect">
            <a:avLst>
              <a:gd name="adj" fmla="val 50000"/>
            </a:avLst>
          </a:prstGeom>
          <a:solidFill>
            <a:srgbClr val="17235B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6808513" y="1645732"/>
            <a:ext cx="2130000" cy="464400"/>
          </a:xfrm>
          <a:prstGeom prst="roundRect">
            <a:avLst>
              <a:gd name="adj" fmla="val 50000"/>
            </a:avLst>
          </a:prstGeom>
          <a:solidFill>
            <a:srgbClr val="85200C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Analysis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6791988" y="2391107"/>
            <a:ext cx="2130000" cy="4644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6791988" y="3076907"/>
            <a:ext cx="2130000" cy="46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85104" y="4562475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34" name="Google Shape;133;p14"/>
          <p:cNvSpPr/>
          <p:nvPr/>
        </p:nvSpPr>
        <p:spPr>
          <a:xfrm>
            <a:off x="6808513" y="3684014"/>
            <a:ext cx="2130000" cy="464400"/>
          </a:xfrm>
          <a:prstGeom prst="roundRect">
            <a:avLst>
              <a:gd name="adj" fmla="val 50000"/>
            </a:avLst>
          </a:prstGeom>
          <a:solidFill>
            <a:srgbClr val="783F04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3"/>
          <p:cNvSpPr txBox="1">
            <a:spLocks noGrp="1"/>
          </p:cNvSpPr>
          <p:nvPr>
            <p:ph type="title"/>
          </p:nvPr>
        </p:nvSpPr>
        <p:spPr>
          <a:xfrm>
            <a:off x="381000" y="2590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Visualization of Clustering Algos (Existing KG)</a:t>
            </a:r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title"/>
          </p:nvPr>
        </p:nvSpPr>
        <p:spPr>
          <a:xfrm>
            <a:off x="7606325" y="450700"/>
            <a:ext cx="1464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 BERT</a:t>
            </a:r>
            <a:endParaRPr/>
          </a:p>
        </p:txBody>
      </p:sp>
      <p:pic>
        <p:nvPicPr>
          <p:cNvPr id="604" name="Google Shape;6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25" y="3126150"/>
            <a:ext cx="6539899" cy="20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938" y="711572"/>
            <a:ext cx="6757376" cy="19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3"/>
          <p:cNvSpPr txBox="1">
            <a:spLocks noGrp="1"/>
          </p:cNvSpPr>
          <p:nvPr>
            <p:ph type="title"/>
          </p:nvPr>
        </p:nvSpPr>
        <p:spPr>
          <a:xfrm>
            <a:off x="-49950" y="1639925"/>
            <a:ext cx="1017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2D -&gt;</a:t>
            </a:r>
            <a:endParaRPr/>
          </a:p>
        </p:txBody>
      </p:sp>
      <p:sp>
        <p:nvSpPr>
          <p:cNvPr id="607" name="Google Shape;607;p33"/>
          <p:cNvSpPr txBox="1">
            <a:spLocks noGrp="1"/>
          </p:cNvSpPr>
          <p:nvPr>
            <p:ph type="title"/>
          </p:nvPr>
        </p:nvSpPr>
        <p:spPr>
          <a:xfrm>
            <a:off x="48825" y="4109400"/>
            <a:ext cx="1017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3D -&gt;</a:t>
            </a: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5039236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 txBox="1">
            <a:spLocks noGrp="1"/>
          </p:cNvSpPr>
          <p:nvPr>
            <p:ph type="title"/>
          </p:nvPr>
        </p:nvSpPr>
        <p:spPr>
          <a:xfrm>
            <a:off x="381000" y="2590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Metrics of Clustering Algos (Existing KG)</a:t>
            </a: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6840750" y="868675"/>
            <a:ext cx="2070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 Word2Vec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4" y="1295969"/>
            <a:ext cx="8728113" cy="27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"/>
          <p:cNvSpPr txBox="1">
            <a:spLocks noGrp="1"/>
          </p:cNvSpPr>
          <p:nvPr>
            <p:ph type="title"/>
          </p:nvPr>
        </p:nvSpPr>
        <p:spPr>
          <a:xfrm>
            <a:off x="291363" y="12775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Visualization of Clustering Algos (Existing KG)</a:t>
            </a: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title"/>
          </p:nvPr>
        </p:nvSpPr>
        <p:spPr>
          <a:xfrm>
            <a:off x="-49950" y="1639925"/>
            <a:ext cx="1017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2D -&gt;</a:t>
            </a:r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title"/>
          </p:nvPr>
        </p:nvSpPr>
        <p:spPr>
          <a:xfrm>
            <a:off x="48825" y="4109400"/>
            <a:ext cx="1017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3D -&gt;</a:t>
            </a:r>
            <a:endParaRPr/>
          </a:p>
        </p:txBody>
      </p:sp>
      <p:pic>
        <p:nvPicPr>
          <p:cNvPr id="622" name="Google Shape;6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50" y="958962"/>
            <a:ext cx="6877030" cy="2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837" y="3064716"/>
            <a:ext cx="6711926" cy="207878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5"/>
          <p:cNvSpPr txBox="1">
            <a:spLocks noGrp="1"/>
          </p:cNvSpPr>
          <p:nvPr>
            <p:ph type="title"/>
          </p:nvPr>
        </p:nvSpPr>
        <p:spPr>
          <a:xfrm>
            <a:off x="7074000" y="499150"/>
            <a:ext cx="2070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 Word2Vec</a:t>
            </a:r>
            <a:endParaRPr sz="2300"/>
          </a:p>
        </p:txBody>
      </p:sp>
      <p:sp>
        <p:nvSpPr>
          <p:cNvPr id="8" name="TextBox 7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1449099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 txBox="1">
            <a:spLocks noGrp="1"/>
          </p:cNvSpPr>
          <p:nvPr>
            <p:ph type="title"/>
          </p:nvPr>
        </p:nvSpPr>
        <p:spPr>
          <a:xfrm>
            <a:off x="381000" y="2590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Result Metrics of Clustering Algos (Constructed KG)</a:t>
            </a:r>
            <a:endParaRPr dirty="0"/>
          </a:p>
        </p:txBody>
      </p:sp>
      <p:sp>
        <p:nvSpPr>
          <p:cNvPr id="630" name="Google Shape;630;p36"/>
          <p:cNvSpPr txBox="1">
            <a:spLocks noGrp="1"/>
          </p:cNvSpPr>
          <p:nvPr>
            <p:ph type="title"/>
          </p:nvPr>
        </p:nvSpPr>
        <p:spPr>
          <a:xfrm>
            <a:off x="6764550" y="868675"/>
            <a:ext cx="2163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 Word2Vec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" y="1369404"/>
            <a:ext cx="8977406" cy="282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1896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7"/>
          <p:cNvSpPr txBox="1">
            <a:spLocks noGrp="1"/>
          </p:cNvSpPr>
          <p:nvPr>
            <p:ph type="title"/>
          </p:nvPr>
        </p:nvSpPr>
        <p:spPr>
          <a:xfrm>
            <a:off x="291363" y="12775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Visualization of Clustering Algos (Constructed KG)</a:t>
            </a:r>
            <a:endParaRPr/>
          </a:p>
        </p:txBody>
      </p:sp>
      <p:sp>
        <p:nvSpPr>
          <p:cNvPr id="637" name="Google Shape;637;p37"/>
          <p:cNvSpPr txBox="1">
            <a:spLocks noGrp="1"/>
          </p:cNvSpPr>
          <p:nvPr>
            <p:ph type="title"/>
          </p:nvPr>
        </p:nvSpPr>
        <p:spPr>
          <a:xfrm>
            <a:off x="-49950" y="1639925"/>
            <a:ext cx="1017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2D -&gt;</a:t>
            </a:r>
            <a:endParaRPr/>
          </a:p>
        </p:txBody>
      </p:sp>
      <p:sp>
        <p:nvSpPr>
          <p:cNvPr id="638" name="Google Shape;638;p37"/>
          <p:cNvSpPr txBox="1">
            <a:spLocks noGrp="1"/>
          </p:cNvSpPr>
          <p:nvPr>
            <p:ph type="title"/>
          </p:nvPr>
        </p:nvSpPr>
        <p:spPr>
          <a:xfrm>
            <a:off x="48825" y="4109400"/>
            <a:ext cx="1017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3D -&gt;</a:t>
            </a:r>
            <a:endParaRPr/>
          </a:p>
        </p:txBody>
      </p:sp>
      <p:sp>
        <p:nvSpPr>
          <p:cNvPr id="639" name="Google Shape;639;p37"/>
          <p:cNvSpPr txBox="1">
            <a:spLocks noGrp="1"/>
          </p:cNvSpPr>
          <p:nvPr>
            <p:ph type="title"/>
          </p:nvPr>
        </p:nvSpPr>
        <p:spPr>
          <a:xfrm>
            <a:off x="7074000" y="499150"/>
            <a:ext cx="2070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 Word2Vec</a:t>
            </a:r>
            <a:endParaRPr sz="2300"/>
          </a:p>
        </p:txBody>
      </p:sp>
      <p:pic>
        <p:nvPicPr>
          <p:cNvPr id="640" name="Google Shape;6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375" y="870548"/>
            <a:ext cx="6704849" cy="197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288" y="3122700"/>
            <a:ext cx="6591024" cy="202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25842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8"/>
          <p:cNvSpPr txBox="1">
            <a:spLocks noGrp="1"/>
          </p:cNvSpPr>
          <p:nvPr>
            <p:ph type="title"/>
          </p:nvPr>
        </p:nvSpPr>
        <p:spPr>
          <a:xfrm>
            <a:off x="381000" y="2590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Result Metrics of Clustering Algos (Constructed KG)</a:t>
            </a:r>
            <a:endParaRPr dirty="0"/>
          </a:p>
        </p:txBody>
      </p:sp>
      <p:sp>
        <p:nvSpPr>
          <p:cNvPr id="647" name="Google Shape;647;p38"/>
          <p:cNvSpPr txBox="1">
            <a:spLocks noGrp="1"/>
          </p:cNvSpPr>
          <p:nvPr>
            <p:ph type="title"/>
          </p:nvPr>
        </p:nvSpPr>
        <p:spPr>
          <a:xfrm>
            <a:off x="7093650" y="868675"/>
            <a:ext cx="1669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 BERT</a:t>
            </a: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0" y="1318047"/>
            <a:ext cx="8924260" cy="282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"/>
          <p:cNvSpPr txBox="1">
            <a:spLocks noGrp="1"/>
          </p:cNvSpPr>
          <p:nvPr>
            <p:ph type="title"/>
          </p:nvPr>
        </p:nvSpPr>
        <p:spPr>
          <a:xfrm>
            <a:off x="291363" y="12775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Visualization of Clustering Algos (Constructed KG)</a:t>
            </a: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title"/>
          </p:nvPr>
        </p:nvSpPr>
        <p:spPr>
          <a:xfrm>
            <a:off x="-49950" y="1639925"/>
            <a:ext cx="1017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2D -&gt;</a:t>
            </a:r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title"/>
          </p:nvPr>
        </p:nvSpPr>
        <p:spPr>
          <a:xfrm>
            <a:off x="48825" y="4109400"/>
            <a:ext cx="1017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3D -&gt;</a:t>
            </a:r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title"/>
          </p:nvPr>
        </p:nvSpPr>
        <p:spPr>
          <a:xfrm>
            <a:off x="7413250" y="499150"/>
            <a:ext cx="1669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 BERT</a:t>
            </a:r>
            <a:endParaRPr/>
          </a:p>
        </p:txBody>
      </p:sp>
      <p:pic>
        <p:nvPicPr>
          <p:cNvPr id="657" name="Google Shape;6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425" y="3041125"/>
            <a:ext cx="6579149" cy="20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9"/>
          <p:cNvPicPr preferRelativeResize="0"/>
          <p:nvPr/>
        </p:nvPicPr>
        <p:blipFill rotWithShape="1">
          <a:blip r:embed="rId4">
            <a:alphaModFix/>
          </a:blip>
          <a:srcRect l="338"/>
          <a:stretch/>
        </p:blipFill>
        <p:spPr>
          <a:xfrm>
            <a:off x="1126738" y="806838"/>
            <a:ext cx="6558864" cy="19265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562981974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0"/>
          <p:cNvSpPr txBox="1">
            <a:spLocks noGrp="1"/>
          </p:cNvSpPr>
          <p:nvPr>
            <p:ph type="title"/>
          </p:nvPr>
        </p:nvSpPr>
        <p:spPr>
          <a:xfrm>
            <a:off x="291363" y="20395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Comparison between Existing KG &amp; Constructed KG</a:t>
            </a:r>
            <a:endParaRPr sz="2500"/>
          </a:p>
        </p:txBody>
      </p:sp>
      <p:pic>
        <p:nvPicPr>
          <p:cNvPr id="664" name="Google Shape;664;p40"/>
          <p:cNvPicPr preferRelativeResize="0"/>
          <p:nvPr/>
        </p:nvPicPr>
        <p:blipFill rotWithShape="1">
          <a:blip r:embed="rId3">
            <a:alphaModFix/>
          </a:blip>
          <a:srcRect r="67065"/>
          <a:stretch/>
        </p:blipFill>
        <p:spPr>
          <a:xfrm>
            <a:off x="1219050" y="784975"/>
            <a:ext cx="1954476" cy="18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0"/>
          <p:cNvSpPr txBox="1">
            <a:spLocks noGrp="1"/>
          </p:cNvSpPr>
          <p:nvPr>
            <p:ph type="title"/>
          </p:nvPr>
        </p:nvSpPr>
        <p:spPr>
          <a:xfrm>
            <a:off x="436689" y="2606910"/>
            <a:ext cx="3748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Fig 1: Existing KG - K Means(BERT)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4746639" y="2532910"/>
            <a:ext cx="3748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Fig 3: Constructed KG - K Means(BERT)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7" name="Google Shape;667;p40"/>
          <p:cNvSpPr txBox="1">
            <a:spLocks noGrp="1"/>
          </p:cNvSpPr>
          <p:nvPr>
            <p:ph type="title"/>
          </p:nvPr>
        </p:nvSpPr>
        <p:spPr>
          <a:xfrm>
            <a:off x="600364" y="4779760"/>
            <a:ext cx="3748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Fig 2: Existing KG - K Means(Word2Vec)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40"/>
          <p:cNvSpPr txBox="1">
            <a:spLocks noGrp="1"/>
          </p:cNvSpPr>
          <p:nvPr>
            <p:ph type="title"/>
          </p:nvPr>
        </p:nvSpPr>
        <p:spPr>
          <a:xfrm>
            <a:off x="4602037" y="4759460"/>
            <a:ext cx="4211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Fig 4: Constructed KG - K Means(Word2Vec)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9" name="Google Shape;669;p40"/>
          <p:cNvPicPr preferRelativeResize="0"/>
          <p:nvPr/>
        </p:nvPicPr>
        <p:blipFill rotWithShape="1">
          <a:blip r:embed="rId4">
            <a:alphaModFix/>
          </a:blip>
          <a:srcRect r="65965"/>
          <a:stretch/>
        </p:blipFill>
        <p:spPr>
          <a:xfrm>
            <a:off x="1139825" y="3064725"/>
            <a:ext cx="1954474" cy="177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0"/>
          <p:cNvPicPr preferRelativeResize="0"/>
          <p:nvPr/>
        </p:nvPicPr>
        <p:blipFill rotWithShape="1">
          <a:blip r:embed="rId5">
            <a:alphaModFix/>
          </a:blip>
          <a:srcRect r="67207"/>
          <a:stretch/>
        </p:blipFill>
        <p:spPr>
          <a:xfrm>
            <a:off x="5137625" y="708775"/>
            <a:ext cx="1954475" cy="18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0"/>
          <p:cNvPicPr preferRelativeResize="0"/>
          <p:nvPr/>
        </p:nvPicPr>
        <p:blipFill rotWithShape="1">
          <a:blip r:embed="rId6">
            <a:alphaModFix/>
          </a:blip>
          <a:srcRect l="-4522" t="-5618" r="66993"/>
          <a:stretch/>
        </p:blipFill>
        <p:spPr>
          <a:xfrm>
            <a:off x="5449925" y="2969450"/>
            <a:ext cx="2061085" cy="17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0"/>
          <p:cNvSpPr/>
          <p:nvPr/>
        </p:nvSpPr>
        <p:spPr>
          <a:xfrm>
            <a:off x="588645" y="173271"/>
            <a:ext cx="501000" cy="561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40"/>
          <p:cNvGrpSpPr/>
          <p:nvPr/>
        </p:nvGrpSpPr>
        <p:grpSpPr>
          <a:xfrm>
            <a:off x="741464" y="329290"/>
            <a:ext cx="195483" cy="248901"/>
            <a:chOff x="2440779" y="4628606"/>
            <a:chExt cx="321730" cy="365708"/>
          </a:xfrm>
        </p:grpSpPr>
        <p:sp>
          <p:nvSpPr>
            <p:cNvPr id="674" name="Google Shape;674;p40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19938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1"/>
          <p:cNvSpPr txBox="1"/>
          <p:nvPr/>
        </p:nvSpPr>
        <p:spPr>
          <a:xfrm>
            <a:off x="5825250" y="2446575"/>
            <a:ext cx="26094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Plants 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are marked with Red circle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44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3D Visualization for Existing KG with BERT</a:t>
            </a:r>
            <a:endParaRPr/>
          </a:p>
        </p:txBody>
      </p:sp>
      <p:sp>
        <p:nvSpPr>
          <p:cNvPr id="684" name="Google Shape;684;p41"/>
          <p:cNvSpPr txBox="1"/>
          <p:nvPr/>
        </p:nvSpPr>
        <p:spPr>
          <a:xfrm>
            <a:off x="5825250" y="1708775"/>
            <a:ext cx="26094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Persons</a:t>
            </a: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 are marked with green boxes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41"/>
          <p:cNvSpPr txBox="1"/>
          <p:nvPr/>
        </p:nvSpPr>
        <p:spPr>
          <a:xfrm>
            <a:off x="5825250" y="3184375"/>
            <a:ext cx="26094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Devices </a:t>
            </a: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are marked with Blue rectangle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50BFDC-2327-5848-1419-AC4314C9C981}"/>
              </a:ext>
            </a:extLst>
          </p:cNvPr>
          <p:cNvSpPr/>
          <p:nvPr/>
        </p:nvSpPr>
        <p:spPr>
          <a:xfrm>
            <a:off x="5656575" y="1820525"/>
            <a:ext cx="188400" cy="200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0E8CED-26A6-6593-A738-EE4570B1B8D1}"/>
              </a:ext>
            </a:extLst>
          </p:cNvPr>
          <p:cNvSpPr/>
          <p:nvPr/>
        </p:nvSpPr>
        <p:spPr>
          <a:xfrm>
            <a:off x="5656576" y="2571750"/>
            <a:ext cx="188400" cy="20040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20756216-B508-E197-3246-AA97978F5DF5}"/>
              </a:ext>
            </a:extLst>
          </p:cNvPr>
          <p:cNvSpPr/>
          <p:nvPr/>
        </p:nvSpPr>
        <p:spPr>
          <a:xfrm>
            <a:off x="5656575" y="3314700"/>
            <a:ext cx="188400" cy="171450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4556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2"/>
          <p:cNvSpPr txBox="1">
            <a:spLocks noGrp="1"/>
          </p:cNvSpPr>
          <p:nvPr>
            <p:ph type="title"/>
          </p:nvPr>
        </p:nvSpPr>
        <p:spPr>
          <a:xfrm>
            <a:off x="1184825" y="487675"/>
            <a:ext cx="2814746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694" name="Google Shape;694;p42"/>
          <p:cNvGrpSpPr/>
          <p:nvPr/>
        </p:nvGrpSpPr>
        <p:grpSpPr>
          <a:xfrm>
            <a:off x="477681" y="197471"/>
            <a:ext cx="707153" cy="1061354"/>
            <a:chOff x="3346589" y="1035541"/>
            <a:chExt cx="2550136" cy="3687818"/>
          </a:xfrm>
        </p:grpSpPr>
        <p:grpSp>
          <p:nvGrpSpPr>
            <p:cNvPr id="695" name="Google Shape;695;p42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696" name="Google Shape;696;p42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2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2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2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2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2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2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2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2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2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2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2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2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2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2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2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2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2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2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2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2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2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2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2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2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2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2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2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2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2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2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2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2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2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2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1" name="Google Shape;731;p42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6572870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/>
          <p:nvPr/>
        </p:nvSpPr>
        <p:spPr>
          <a:xfrm>
            <a:off x="246150" y="1038350"/>
            <a:ext cx="4134000" cy="2447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 rtl="0">
              <a:lnSpc>
                <a:spcPct val="13333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RDF (Resource Description Framework)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structures data using </a:t>
            </a: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triples (Subject-Predicate-Object)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of the Semantic Web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enabling linked and interoperable data.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knowledge graphs, semantic search, and linked data.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1127400" y="487675"/>
            <a:ext cx="2685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is RDF ?</a:t>
            </a:r>
            <a:endParaRPr sz="2500"/>
          </a:p>
        </p:txBody>
      </p:sp>
      <p:sp>
        <p:nvSpPr>
          <p:cNvPr id="140" name="Google Shape;140;p15"/>
          <p:cNvSpPr/>
          <p:nvPr/>
        </p:nvSpPr>
        <p:spPr>
          <a:xfrm>
            <a:off x="588650" y="401875"/>
            <a:ext cx="510600" cy="53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721618" y="520981"/>
            <a:ext cx="244290" cy="284375"/>
            <a:chOff x="2440779" y="4628606"/>
            <a:chExt cx="321730" cy="365708"/>
          </a:xfrm>
        </p:grpSpPr>
        <p:sp>
          <p:nvSpPr>
            <p:cNvPr id="142" name="Google Shape;142;p15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l="6468" t="12659" r="7406" b="6244"/>
          <a:stretch/>
        </p:blipFill>
        <p:spPr>
          <a:xfrm>
            <a:off x="4465050" y="2346820"/>
            <a:ext cx="4552374" cy="225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8585104" y="4562475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99" y="1006155"/>
            <a:ext cx="4157551" cy="12422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/>
          <p:cNvSpPr txBox="1">
            <a:spLocks noGrp="1"/>
          </p:cNvSpPr>
          <p:nvPr>
            <p:ph type="title"/>
          </p:nvPr>
        </p:nvSpPr>
        <p:spPr>
          <a:xfrm>
            <a:off x="2623775" y="335275"/>
            <a:ext cx="3289200" cy="24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Discussion </a:t>
            </a:r>
            <a:endParaRPr sz="3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&amp;</a:t>
            </a:r>
            <a:endParaRPr sz="3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Conclusion</a:t>
            </a:r>
            <a:endParaRPr sz="3900"/>
          </a:p>
        </p:txBody>
      </p:sp>
      <p:grpSp>
        <p:nvGrpSpPr>
          <p:cNvPr id="682" name="Google Shape;682;p39"/>
          <p:cNvGrpSpPr/>
          <p:nvPr/>
        </p:nvGrpSpPr>
        <p:grpSpPr>
          <a:xfrm>
            <a:off x="5600250" y="576725"/>
            <a:ext cx="2058325" cy="3621846"/>
            <a:chOff x="3542850" y="1110125"/>
            <a:chExt cx="2058325" cy="3621846"/>
          </a:xfrm>
        </p:grpSpPr>
        <p:grpSp>
          <p:nvGrpSpPr>
            <p:cNvPr id="683" name="Google Shape;683;p39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684" name="Google Shape;684;p39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9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9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9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9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9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9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9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9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9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9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9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9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9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9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9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9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9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9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9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9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9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9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9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9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9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9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9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9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9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9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9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9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9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9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9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9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9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9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9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9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9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9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9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9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9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9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9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9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9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9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9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8" name="Google Shape;758;p39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1" name="Google Shape;761;p3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83850" y="1775675"/>
            <a:ext cx="4773899" cy="304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39"/>
          <p:cNvGrpSpPr/>
          <p:nvPr/>
        </p:nvGrpSpPr>
        <p:grpSpPr>
          <a:xfrm flipH="1">
            <a:off x="2453605" y="2368466"/>
            <a:ext cx="2215796" cy="2376778"/>
            <a:chOff x="457200" y="1322450"/>
            <a:chExt cx="3281689" cy="3409523"/>
          </a:xfrm>
        </p:grpSpPr>
        <p:sp>
          <p:nvSpPr>
            <p:cNvPr id="763" name="Google Shape;763;p39"/>
            <p:cNvSpPr/>
            <p:nvPr/>
          </p:nvSpPr>
          <p:spPr>
            <a:xfrm>
              <a:off x="2776429" y="4574428"/>
              <a:ext cx="750464" cy="76155"/>
            </a:xfrm>
            <a:custGeom>
              <a:avLst/>
              <a:gdLst/>
              <a:ahLst/>
              <a:cxnLst/>
              <a:rect l="l" t="t" r="r" b="b"/>
              <a:pathLst>
                <a:path w="23227" h="2357" extrusionOk="0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57200" y="4623960"/>
              <a:ext cx="2418856" cy="108012"/>
            </a:xfrm>
            <a:custGeom>
              <a:avLst/>
              <a:gdLst/>
              <a:ahLst/>
              <a:cxnLst/>
              <a:rect l="l" t="t" r="r" b="b"/>
              <a:pathLst>
                <a:path w="74864" h="3343" extrusionOk="0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3469009" y="1322450"/>
              <a:ext cx="113925" cy="200580"/>
            </a:xfrm>
            <a:custGeom>
              <a:avLst/>
              <a:gdLst/>
              <a:ahLst/>
              <a:cxnLst/>
              <a:rect l="l" t="t" r="r" b="b"/>
              <a:pathLst>
                <a:path w="3526" h="6208" extrusionOk="0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2254644" y="1641228"/>
              <a:ext cx="103392" cy="205524"/>
            </a:xfrm>
            <a:custGeom>
              <a:avLst/>
              <a:gdLst/>
              <a:ahLst/>
              <a:cxnLst/>
              <a:rect l="l" t="t" r="r" b="b"/>
              <a:pathLst>
                <a:path w="3200" h="6361" extrusionOk="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2172025" y="3395345"/>
              <a:ext cx="43037" cy="379416"/>
            </a:xfrm>
            <a:custGeom>
              <a:avLst/>
              <a:gdLst/>
              <a:ahLst/>
              <a:cxnLst/>
              <a:rect l="l" t="t" r="r" b="b"/>
              <a:pathLst>
                <a:path w="1332" h="11743" extrusionOk="0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1896900" y="3021187"/>
              <a:ext cx="587073" cy="543454"/>
            </a:xfrm>
            <a:custGeom>
              <a:avLst/>
              <a:gdLst/>
              <a:ahLst/>
              <a:cxnLst/>
              <a:rect l="l" t="t" r="r" b="b"/>
              <a:pathLst>
                <a:path w="18170" h="16820" extrusionOk="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1899969" y="2961767"/>
              <a:ext cx="587105" cy="543454"/>
            </a:xfrm>
            <a:custGeom>
              <a:avLst/>
              <a:gdLst/>
              <a:ahLst/>
              <a:cxnLst/>
              <a:rect l="l" t="t" r="r" b="b"/>
              <a:pathLst>
                <a:path w="18171" h="16820" extrusionOk="0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1826624" y="3809116"/>
              <a:ext cx="727589" cy="48303"/>
            </a:xfrm>
            <a:custGeom>
              <a:avLst/>
              <a:gdLst/>
              <a:ahLst/>
              <a:cxnLst/>
              <a:rect l="l" t="t" r="r" b="b"/>
              <a:pathLst>
                <a:path w="22519" h="1495" extrusionOk="0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2165208" y="3829213"/>
              <a:ext cx="52342" cy="756700"/>
            </a:xfrm>
            <a:custGeom>
              <a:avLst/>
              <a:gdLst/>
              <a:ahLst/>
              <a:cxnLst/>
              <a:rect l="l" t="t" r="r" b="b"/>
              <a:pathLst>
                <a:path w="1620" h="23420" extrusionOk="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1946723" y="4506963"/>
              <a:ext cx="494246" cy="132180"/>
            </a:xfrm>
            <a:custGeom>
              <a:avLst/>
              <a:gdLst/>
              <a:ahLst/>
              <a:cxnLst/>
              <a:rect l="l" t="t" r="r" b="b"/>
              <a:pathLst>
                <a:path w="15297" h="4091" extrusionOk="0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2131475" y="3821168"/>
              <a:ext cx="113279" cy="205201"/>
            </a:xfrm>
            <a:custGeom>
              <a:avLst/>
              <a:gdLst/>
              <a:ahLst/>
              <a:cxnLst/>
              <a:rect l="l" t="t" r="r" b="b"/>
              <a:pathLst>
                <a:path w="3506" h="6351" extrusionOk="0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1801260" y="3705431"/>
              <a:ext cx="780190" cy="115767"/>
            </a:xfrm>
            <a:custGeom>
              <a:avLst/>
              <a:gdLst/>
              <a:ahLst/>
              <a:cxnLst/>
              <a:rect l="l" t="t" r="r" b="b"/>
              <a:pathLst>
                <a:path w="24147" h="3583" extrusionOk="0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2279717" y="1805851"/>
              <a:ext cx="732855" cy="701935"/>
            </a:xfrm>
            <a:custGeom>
              <a:avLst/>
              <a:gdLst/>
              <a:ahLst/>
              <a:cxnLst/>
              <a:rect l="l" t="t" r="r" b="b"/>
              <a:pathLst>
                <a:path w="22682" h="21725" extrusionOk="0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2910712" y="4519952"/>
              <a:ext cx="99709" cy="108982"/>
            </a:xfrm>
            <a:custGeom>
              <a:avLst/>
              <a:gdLst/>
              <a:ahLst/>
              <a:cxnLst/>
              <a:rect l="l" t="t" r="r" b="b"/>
              <a:pathLst>
                <a:path w="3086" h="3373" extrusionOk="0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3236307" y="4527093"/>
              <a:ext cx="119773" cy="96898"/>
            </a:xfrm>
            <a:custGeom>
              <a:avLst/>
              <a:gdLst/>
              <a:ahLst/>
              <a:cxnLst/>
              <a:rect l="l" t="t" r="r" b="b"/>
              <a:pathLst>
                <a:path w="3707" h="2999" extrusionOk="0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2809515" y="3439578"/>
              <a:ext cx="237705" cy="1096181"/>
            </a:xfrm>
            <a:custGeom>
              <a:avLst/>
              <a:gdLst/>
              <a:ahLst/>
              <a:cxnLst/>
              <a:rect l="l" t="t" r="r" b="b"/>
              <a:pathLst>
                <a:path w="7357" h="33927" extrusionOk="0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3058663" y="3301547"/>
              <a:ext cx="274215" cy="1234210"/>
            </a:xfrm>
            <a:custGeom>
              <a:avLst/>
              <a:gdLst/>
              <a:ahLst/>
              <a:cxnLst/>
              <a:rect l="l" t="t" r="r" b="b"/>
              <a:pathLst>
                <a:path w="8487" h="38199" extrusionOk="0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2701210" y="2163014"/>
              <a:ext cx="708720" cy="1512399"/>
            </a:xfrm>
            <a:custGeom>
              <a:avLst/>
              <a:gdLst/>
              <a:ahLst/>
              <a:cxnLst/>
              <a:rect l="l" t="t" r="r" b="b"/>
              <a:pathLst>
                <a:path w="21935" h="46809" extrusionOk="0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205354" y="1483713"/>
              <a:ext cx="533535" cy="1294532"/>
            </a:xfrm>
            <a:custGeom>
              <a:avLst/>
              <a:gdLst/>
              <a:ahLst/>
              <a:cxnLst/>
              <a:rect l="l" t="t" r="r" b="b"/>
              <a:pathLst>
                <a:path w="16513" h="40066" extrusionOk="0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1497346" y="3314859"/>
              <a:ext cx="329627" cy="67819"/>
            </a:xfrm>
            <a:custGeom>
              <a:avLst/>
              <a:gdLst/>
              <a:ahLst/>
              <a:cxnLst/>
              <a:rect l="l" t="t" r="r" b="b"/>
              <a:pathLst>
                <a:path w="10202" h="2099" extrusionOk="0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1417506" y="3147134"/>
              <a:ext cx="249466" cy="235540"/>
            </a:xfrm>
            <a:custGeom>
              <a:avLst/>
              <a:gdLst/>
              <a:ahLst/>
              <a:cxnLst/>
              <a:rect l="l" t="t" r="r" b="b"/>
              <a:pathLst>
                <a:path w="7721" h="7290" extrusionOk="0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1043671" y="2522309"/>
              <a:ext cx="1036731" cy="669722"/>
            </a:xfrm>
            <a:custGeom>
              <a:avLst/>
              <a:gdLst/>
              <a:ahLst/>
              <a:cxnLst/>
              <a:rect l="l" t="t" r="r" b="b"/>
              <a:pathLst>
                <a:path w="32087" h="20728" extrusionOk="0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463000" y="2794333"/>
              <a:ext cx="178610" cy="159708"/>
            </a:xfrm>
            <a:custGeom>
              <a:avLst/>
              <a:gdLst/>
              <a:ahLst/>
              <a:cxnLst/>
              <a:rect l="l" t="t" r="r" b="b"/>
              <a:pathLst>
                <a:path w="5528" h="4943" extrusionOk="0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832618" y="3466202"/>
              <a:ext cx="1738601" cy="37480"/>
            </a:xfrm>
            <a:custGeom>
              <a:avLst/>
              <a:gdLst/>
              <a:ahLst/>
              <a:cxnLst/>
              <a:rect l="l" t="t" r="r" b="b"/>
              <a:pathLst>
                <a:path w="53810" h="1160" extrusionOk="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607315" y="3437123"/>
              <a:ext cx="450595" cy="1240995"/>
            </a:xfrm>
            <a:custGeom>
              <a:avLst/>
              <a:gdLst/>
              <a:ahLst/>
              <a:cxnLst/>
              <a:rect l="l" t="t" r="r" b="b"/>
              <a:pathLst>
                <a:path w="13946" h="38409" extrusionOk="0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320881" y="3437123"/>
              <a:ext cx="450304" cy="1240995"/>
            </a:xfrm>
            <a:custGeom>
              <a:avLst/>
              <a:gdLst/>
              <a:ahLst/>
              <a:cxnLst/>
              <a:rect l="l" t="t" r="r" b="b"/>
              <a:pathLst>
                <a:path w="13937" h="38409" extrusionOk="0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746575" y="3378317"/>
              <a:ext cx="1915628" cy="96284"/>
            </a:xfrm>
            <a:custGeom>
              <a:avLst/>
              <a:gdLst/>
              <a:ahLst/>
              <a:cxnLst/>
              <a:rect l="l" t="t" r="r" b="b"/>
              <a:pathLst>
                <a:path w="59289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101669" y="1759129"/>
              <a:ext cx="167463" cy="301775"/>
            </a:xfrm>
            <a:custGeom>
              <a:avLst/>
              <a:gdLst/>
              <a:ahLst/>
              <a:cxnLst/>
              <a:rect l="l" t="t" r="r" b="b"/>
              <a:pathLst>
                <a:path w="5183" h="9340" extrusionOk="0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034527" y="1952865"/>
              <a:ext cx="151986" cy="289078"/>
            </a:xfrm>
            <a:custGeom>
              <a:avLst/>
              <a:gdLst/>
              <a:ahLst/>
              <a:cxnLst/>
              <a:rect l="l" t="t" r="r" b="b"/>
              <a:pathLst>
                <a:path w="4704" h="8947" extrusionOk="0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2978500" y="1785754"/>
              <a:ext cx="221614" cy="325588"/>
            </a:xfrm>
            <a:custGeom>
              <a:avLst/>
              <a:gdLst/>
              <a:ahLst/>
              <a:cxnLst/>
              <a:rect l="l" t="t" r="r" b="b"/>
              <a:pathLst>
                <a:path w="6859" h="10077" extrusionOk="0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988420" y="1885723"/>
              <a:ext cx="44265" cy="22294"/>
            </a:xfrm>
            <a:custGeom>
              <a:avLst/>
              <a:gdLst/>
              <a:ahLst/>
              <a:cxnLst/>
              <a:rect l="l" t="t" r="r" b="b"/>
              <a:pathLst>
                <a:path w="1370" h="690" extrusionOk="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037306" y="1919455"/>
              <a:ext cx="31599" cy="81712"/>
            </a:xfrm>
            <a:custGeom>
              <a:avLst/>
              <a:gdLst/>
              <a:ahLst/>
              <a:cxnLst/>
              <a:rect l="l" t="t" r="r" b="b"/>
              <a:pathLst>
                <a:path w="978" h="2529" extrusionOk="0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095174" y="1885723"/>
              <a:ext cx="46753" cy="22294"/>
            </a:xfrm>
            <a:custGeom>
              <a:avLst/>
              <a:gdLst/>
              <a:ahLst/>
              <a:cxnLst/>
              <a:rect l="l" t="t" r="r" b="b"/>
              <a:pathLst>
                <a:path w="1447" h="690" extrusionOk="0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015011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094237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029874" y="2017841"/>
              <a:ext cx="65331" cy="32536"/>
            </a:xfrm>
            <a:custGeom>
              <a:avLst/>
              <a:gdLst/>
              <a:ahLst/>
              <a:cxnLst/>
              <a:rect l="l" t="t" r="r" b="b"/>
              <a:pathLst>
                <a:path w="2022" h="1007" extrusionOk="0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850388" y="1697868"/>
              <a:ext cx="342292" cy="214474"/>
            </a:xfrm>
            <a:custGeom>
              <a:avLst/>
              <a:gdLst/>
              <a:ahLst/>
              <a:cxnLst/>
              <a:rect l="l" t="t" r="r" b="b"/>
              <a:pathLst>
                <a:path w="10594" h="6638" extrusionOk="0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3141895" y="1559514"/>
              <a:ext cx="319417" cy="231824"/>
            </a:xfrm>
            <a:custGeom>
              <a:avLst/>
              <a:gdLst/>
              <a:ahLst/>
              <a:cxnLst/>
              <a:rect l="l" t="t" r="r" b="b"/>
              <a:pathLst>
                <a:path w="9886" h="7175" extrusionOk="0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179343" y="1906757"/>
              <a:ext cx="53893" cy="86979"/>
            </a:xfrm>
            <a:custGeom>
              <a:avLst/>
              <a:gdLst/>
              <a:ahLst/>
              <a:cxnLst/>
              <a:rect l="l" t="t" r="r" b="b"/>
              <a:pathLst>
                <a:path w="1668" h="2692" extrusionOk="0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133559" y="1768726"/>
              <a:ext cx="103683" cy="222842"/>
            </a:xfrm>
            <a:custGeom>
              <a:avLst/>
              <a:gdLst/>
              <a:ahLst/>
              <a:cxnLst/>
              <a:rect l="l" t="t" r="r" b="b"/>
              <a:pathLst>
                <a:path w="3209" h="6897" extrusionOk="0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0"/>
          <p:cNvSpPr txBox="1">
            <a:spLocks noGrp="1"/>
          </p:cNvSpPr>
          <p:nvPr>
            <p:ph type="title"/>
          </p:nvPr>
        </p:nvSpPr>
        <p:spPr>
          <a:xfrm>
            <a:off x="1299350" y="531125"/>
            <a:ext cx="6688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current methods</a:t>
            </a:r>
            <a:endParaRPr/>
          </a:p>
        </p:txBody>
      </p:sp>
      <p:sp>
        <p:nvSpPr>
          <p:cNvPr id="808" name="Google Shape;808;p40"/>
          <p:cNvSpPr/>
          <p:nvPr/>
        </p:nvSpPr>
        <p:spPr>
          <a:xfrm>
            <a:off x="397100" y="30446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0"/>
          <p:cNvSpPr/>
          <p:nvPr/>
        </p:nvSpPr>
        <p:spPr>
          <a:xfrm>
            <a:off x="614417" y="534072"/>
            <a:ext cx="390060" cy="365493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10" name="Google Shape;810;p40"/>
          <p:cNvGraphicFramePr/>
          <p:nvPr/>
        </p:nvGraphicFramePr>
        <p:xfrm>
          <a:off x="1023950" y="1236625"/>
          <a:ext cx="7239000" cy="3753996"/>
        </p:xfrm>
        <a:graphic>
          <a:graphicData uri="http://schemas.openxmlformats.org/drawingml/2006/table">
            <a:tbl>
              <a:tblPr>
                <a:noFill/>
                <a:tableStyleId>{D4C73FCF-4317-44E1-9129-42BEF3C9A700}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Previous Works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Research paper (RDF Data Clustering Framework)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Embedding Techniques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Word2Vec, Doc2Vec, or RDF2Vec individually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Two distinct approaches: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Approach 1- </a:t>
                      </a: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RDF2Vec,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where </a:t>
                      </a: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Word2Vec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is employed for embedding, Approach 2-  </a:t>
                      </a: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BERT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 diverse semantic analysis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Clustering Methods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to K-Means, Hierarchical Clustering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Uses </a:t>
                      </a: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K-Means, GMM, and Agglomerative Clustering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 better adaptability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 Scope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 datasets (AIFB, BGS, DBpedia subsets)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Uses </a:t>
                      </a: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DBpedia, Wikidata, and custom datasets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 broader entity coverage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Context Understanding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Lacked deep semantic understanding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Approach 1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captures graph structures (RDF2Vec), </a:t>
                      </a: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Approach 2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captures deep contextual relationships (BERT)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Dimensionality Reduction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Rarely applied or limited to simple methods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Uses </a:t>
                      </a: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PCA</a:t>
                      </a: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optimize clustering performance and reduce noise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1"/>
          <p:cNvSpPr/>
          <p:nvPr/>
        </p:nvSpPr>
        <p:spPr>
          <a:xfrm>
            <a:off x="614417" y="534072"/>
            <a:ext cx="390060" cy="365493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16" name="Google Shape;816;p41"/>
          <p:cNvGraphicFramePr/>
          <p:nvPr/>
        </p:nvGraphicFramePr>
        <p:xfrm>
          <a:off x="1004475" y="590588"/>
          <a:ext cx="7239000" cy="4126992"/>
        </p:xfrm>
        <a:graphic>
          <a:graphicData uri="http://schemas.openxmlformats.org/drawingml/2006/table">
            <a:tbl>
              <a:tblPr>
                <a:noFill/>
                <a:tableStyleId>{D4C73FCF-4317-44E1-9129-42BEF3C9A700}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Previous Works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Research paper (RDF Data Clustering Framework)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Evaluation Metrics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Accuracy, Purity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ARI, NMI, Silhouette Score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 a more comprehensive evaluation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Computational Efficiency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Some methods computationally expensive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Balances </a:t>
                      </a: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embedding complexity and clustering for scalability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Real-world Applicability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Mostly theoretical, limited practical use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Optimized for </a:t>
                      </a: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real-world knowledge graph enrichment and semantic search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Flexibility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Focused on specific datasets or methods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Two complementary approaches</a:t>
                      </a: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enabling different insights based on dataset characteristics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Innovation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RDF graph clustering but with limitations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 to integrate RDF2Vec, Word2Vec, and BERT into two structured approaches</a:t>
                      </a: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enhancing retrieval and interpretability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2"/>
          <p:cNvSpPr/>
          <p:nvPr/>
        </p:nvSpPr>
        <p:spPr>
          <a:xfrm>
            <a:off x="118601" y="438090"/>
            <a:ext cx="4003199" cy="258294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33330"/>
              </a:lnSpc>
              <a:spcBef>
                <a:spcPts val="1200"/>
              </a:spcBef>
              <a:spcAft>
                <a:spcPts val="300"/>
              </a:spcAft>
              <a:buNone/>
            </a:pP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22" name="Google Shape;822;p42"/>
          <p:cNvGrpSpPr/>
          <p:nvPr/>
        </p:nvGrpSpPr>
        <p:grpSpPr>
          <a:xfrm>
            <a:off x="8212663" y="966693"/>
            <a:ext cx="472142" cy="472112"/>
            <a:chOff x="-44512325" y="3176075"/>
            <a:chExt cx="300900" cy="300900"/>
          </a:xfrm>
        </p:grpSpPr>
        <p:sp>
          <p:nvSpPr>
            <p:cNvPr id="823" name="Google Shape;823;p42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42"/>
          <p:cNvGrpSpPr/>
          <p:nvPr/>
        </p:nvGrpSpPr>
        <p:grpSpPr>
          <a:xfrm>
            <a:off x="7957481" y="787341"/>
            <a:ext cx="826771" cy="596140"/>
            <a:chOff x="457200" y="997005"/>
            <a:chExt cx="4114785" cy="3734967"/>
          </a:xfrm>
        </p:grpSpPr>
        <p:sp>
          <p:nvSpPr>
            <p:cNvPr id="827" name="Google Shape;827;p42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8585103" y="4562475"/>
            <a:ext cx="54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32</a:t>
            </a:r>
          </a:p>
        </p:txBody>
      </p:sp>
      <p:sp>
        <p:nvSpPr>
          <p:cNvPr id="80" name="Google Shape;807;p40"/>
          <p:cNvSpPr txBox="1">
            <a:spLocks noGrp="1"/>
          </p:cNvSpPr>
          <p:nvPr>
            <p:ph type="title"/>
          </p:nvPr>
        </p:nvSpPr>
        <p:spPr>
          <a:xfrm>
            <a:off x="1348966" y="899711"/>
            <a:ext cx="6688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 &amp; Conclusion</a:t>
            </a:r>
            <a:endParaRPr dirty="0"/>
          </a:p>
        </p:txBody>
      </p:sp>
      <p:sp>
        <p:nvSpPr>
          <p:cNvPr id="83" name="Google Shape;821;p42"/>
          <p:cNvSpPr/>
          <p:nvPr/>
        </p:nvSpPr>
        <p:spPr>
          <a:xfrm>
            <a:off x="4210494" y="1580715"/>
            <a:ext cx="4791739" cy="2948762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33330"/>
              </a:lnSpc>
              <a:spcBef>
                <a:spcPts val="1200"/>
              </a:spcBef>
              <a:spcAft>
                <a:spcPts val="300"/>
              </a:spcAft>
              <a:buNone/>
            </a:pP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60326" y="535310"/>
            <a:ext cx="337406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embedding techniques for better scalability and efficiency.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the framework to support larger and more complex RDF datasets.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deep learning-based clustering methods for enhanced performance.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the framework to real-world linked data applications, such as knowledge graph completion.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24370" y="1703133"/>
            <a:ext cx="436398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RDF Data Clustering Framework integrating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clustering techniques.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RDF data organization and retrieval through embedding-based clustering.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the effectiveness of different clustering algorithms on RDF data.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Showcased the impact of embedding techniques like BERT and Word2Vec in semantic analysis.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Highlighted the advantages of constructing a new knowledge graph compared to using an existing one.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43"/>
          <p:cNvGrpSpPr/>
          <p:nvPr/>
        </p:nvGrpSpPr>
        <p:grpSpPr>
          <a:xfrm>
            <a:off x="5895234" y="588426"/>
            <a:ext cx="1678246" cy="3165373"/>
            <a:chOff x="3161760" y="1088175"/>
            <a:chExt cx="1931905" cy="3643804"/>
          </a:xfrm>
        </p:grpSpPr>
        <p:sp>
          <p:nvSpPr>
            <p:cNvPr id="903" name="Google Shape;903;p43"/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43"/>
          <p:cNvSpPr txBox="1">
            <a:spLocks noGrp="1"/>
          </p:cNvSpPr>
          <p:nvPr>
            <p:ph type="title"/>
          </p:nvPr>
        </p:nvSpPr>
        <p:spPr>
          <a:xfrm>
            <a:off x="1573624" y="2011675"/>
            <a:ext cx="4884831" cy="10269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5">
                    <a:lumMod val="75000"/>
                  </a:schemeClr>
                </a:solidFill>
              </a:rPr>
              <a:t>Thank You</a:t>
            </a:r>
            <a:endParaRPr sz="8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/>
          <p:nvPr/>
        </p:nvSpPr>
        <p:spPr>
          <a:xfrm>
            <a:off x="4931825" y="1266950"/>
            <a:ext cx="3959700" cy="25236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just" rtl="0">
              <a:lnSpc>
                <a:spcPct val="13333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</a:rPr>
              <a:t>A structured representation of knowledge</a:t>
            </a:r>
            <a:r>
              <a:rPr lang="en" sz="1200">
                <a:solidFill>
                  <a:schemeClr val="dk1"/>
                </a:solidFill>
              </a:rPr>
              <a:t> using entities and relationships.</a:t>
            </a:r>
            <a:endParaRPr sz="12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</a:rPr>
              <a:t>Connects data through semantic links</a:t>
            </a:r>
            <a:r>
              <a:rPr lang="en" sz="1200">
                <a:solidFill>
                  <a:schemeClr val="dk1"/>
                </a:solidFill>
              </a:rPr>
              <a:t>, improving understanding.</a:t>
            </a:r>
            <a:endParaRPr sz="12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</a:rPr>
              <a:t>Powered by RDF, OWL, and SPARQL</a:t>
            </a:r>
            <a:r>
              <a:rPr lang="en" sz="1200">
                <a:solidFill>
                  <a:schemeClr val="dk1"/>
                </a:solidFill>
              </a:rPr>
              <a:t> for integration and querying.</a:t>
            </a:r>
            <a:endParaRPr sz="12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</a:rPr>
              <a:t>Used in</a:t>
            </a:r>
            <a:r>
              <a:rPr lang="en" sz="1200">
                <a:solidFill>
                  <a:schemeClr val="dk1"/>
                </a:solidFill>
              </a:rPr>
              <a:t> search engines, chatbots, and recommendation systems.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4404000" y="640075"/>
            <a:ext cx="3817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is Knowledge Graph?</a:t>
            </a:r>
            <a:endParaRPr sz="2500"/>
          </a:p>
        </p:txBody>
      </p:sp>
      <p:sp>
        <p:nvSpPr>
          <p:cNvPr id="153" name="Google Shape;153;p16"/>
          <p:cNvSpPr/>
          <p:nvPr/>
        </p:nvSpPr>
        <p:spPr>
          <a:xfrm>
            <a:off x="8208650" y="554275"/>
            <a:ext cx="510600" cy="533400"/>
          </a:xfrm>
          <a:prstGeom prst="ellipse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16"/>
          <p:cNvGrpSpPr/>
          <p:nvPr/>
        </p:nvGrpSpPr>
        <p:grpSpPr>
          <a:xfrm>
            <a:off x="8341618" y="673381"/>
            <a:ext cx="244290" cy="284375"/>
            <a:chOff x="2440779" y="4628606"/>
            <a:chExt cx="321730" cy="365708"/>
          </a:xfrm>
        </p:grpSpPr>
        <p:sp>
          <p:nvSpPr>
            <p:cNvPr id="155" name="Google Shape;155;p16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l="9770" t="999" r="10891" b="-999"/>
          <a:stretch/>
        </p:blipFill>
        <p:spPr>
          <a:xfrm>
            <a:off x="141767" y="643298"/>
            <a:ext cx="4656716" cy="4261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8585104" y="4562475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457175" y="1343150"/>
            <a:ext cx="6809100" cy="345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just" rtl="0">
              <a:lnSpc>
                <a:spcPct val="13333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Growing Need for RDF Clustering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RDF data is expanding rapidly, requiring better organization and analysis.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 Complexity Challenge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Traditional clustering struggles with RDF rich contextual meanings.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Advancements in Embeddings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Techniques like 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RDF2Vec, Word2Vec, and BERT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offer new opportunities for better clustering.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Applications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Improved RDF clustering benefits 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 search, knowledge graph enrichment, and ontology alignment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333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Accuracy &amp; Interpretability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Transforming RDF data into meaningful vectors leads to more 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and insightful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clustering.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693460" y="441950"/>
            <a:ext cx="784800" cy="78480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1584600" y="640075"/>
            <a:ext cx="2685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grpSp>
        <p:nvGrpSpPr>
          <p:cNvPr id="178" name="Google Shape;178;p18"/>
          <p:cNvGrpSpPr/>
          <p:nvPr/>
        </p:nvGrpSpPr>
        <p:grpSpPr>
          <a:xfrm>
            <a:off x="847847" y="598107"/>
            <a:ext cx="472142" cy="472112"/>
            <a:chOff x="-44512325" y="3176075"/>
            <a:chExt cx="300900" cy="300900"/>
          </a:xfrm>
        </p:grpSpPr>
        <p:sp>
          <p:nvSpPr>
            <p:cNvPr id="179" name="Google Shape;179;p18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18"/>
          <p:cNvGrpSpPr/>
          <p:nvPr/>
        </p:nvGrpSpPr>
        <p:grpSpPr>
          <a:xfrm>
            <a:off x="7467600" y="1343150"/>
            <a:ext cx="1371604" cy="3617430"/>
            <a:chOff x="3886200" y="1114550"/>
            <a:chExt cx="1371604" cy="3617430"/>
          </a:xfrm>
        </p:grpSpPr>
        <p:grpSp>
          <p:nvGrpSpPr>
            <p:cNvPr id="183" name="Google Shape;183;p18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84" name="Google Shape;184;p18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8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8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8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8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8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8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8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8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8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8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8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202;p18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585104" y="4562475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/>
          <p:nvPr/>
        </p:nvSpPr>
        <p:spPr>
          <a:xfrm>
            <a:off x="4311575" y="964028"/>
            <a:ext cx="4538400" cy="37791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sequences from RDF data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capture entity relationships.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sequences into numerical vectors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RDF2Vec and BERT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clustering algorithms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identify hidden patterns.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semantic understanding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leveraging RDF structure.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clustering accuracy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contextual and semantic insights.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88660" y="441950"/>
            <a:ext cx="784800" cy="784800"/>
          </a:xfrm>
          <a:prstGeom prst="ellipse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432200" y="716275"/>
            <a:ext cx="2685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Research</a:t>
            </a:r>
            <a:endParaRPr dirty="0"/>
          </a:p>
        </p:txBody>
      </p:sp>
      <p:grpSp>
        <p:nvGrpSpPr>
          <p:cNvPr id="166" name="Google Shape;166;p17"/>
          <p:cNvGrpSpPr/>
          <p:nvPr/>
        </p:nvGrpSpPr>
        <p:grpSpPr>
          <a:xfrm>
            <a:off x="543047" y="598107"/>
            <a:ext cx="472142" cy="472112"/>
            <a:chOff x="-44512325" y="3176075"/>
            <a:chExt cx="300900" cy="300900"/>
          </a:xfrm>
        </p:grpSpPr>
        <p:sp>
          <p:nvSpPr>
            <p:cNvPr id="167" name="Google Shape;167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75" y="1425225"/>
            <a:ext cx="4124100" cy="31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8585104" y="4562475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453550" y="1314545"/>
            <a:ext cx="8232900" cy="3559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research seeks to answer the following questions: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different embedding techniques affect the clustering quality of RDF data?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clustering algorithm performs best for RDF data based on evaluation metrics such as ARI, NMI, and Silhouette Score?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embedding-based clustering improve the interpretability and retrieval efficiency of RDF datasets and find the semantic relationship?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1985925" y="700331"/>
            <a:ext cx="5394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</a:t>
            </a:r>
            <a:endParaRPr/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425" y="134231"/>
            <a:ext cx="1863025" cy="18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585104" y="4562475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1126156" y="448021"/>
            <a:ext cx="36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25" y="218287"/>
            <a:ext cx="847231" cy="8308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" name="Google Shape;217;p20"/>
          <p:cNvGraphicFramePr/>
          <p:nvPr>
            <p:extLst>
              <p:ext uri="{D42A27DB-BD31-4B8C-83A1-F6EECF244321}">
                <p14:modId xmlns:p14="http://schemas.microsoft.com/office/powerpoint/2010/main" val="2634596549"/>
              </p:ext>
            </p:extLst>
          </p:nvPr>
        </p:nvGraphicFramePr>
        <p:xfrm>
          <a:off x="822596" y="1083982"/>
          <a:ext cx="7930950" cy="3478493"/>
        </p:xfrm>
        <a:graphic>
          <a:graphicData uri="http://schemas.openxmlformats.org/drawingml/2006/table">
            <a:tbl>
              <a:tblPr>
                <a:noFill/>
                <a:tableStyleId>{D4C73FCF-4317-44E1-9129-42BEF3C9A700}</a:tableStyleId>
              </a:tblPr>
              <a:tblGrid>
                <a:gridCol w="264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489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Algorithm</a:t>
                      </a:r>
                      <a:endParaRPr sz="15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Key Findings</a:t>
                      </a: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(Accuracy &amp; Performance)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sz="15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Graph Walks + Word2Vec (CBOW, Skip-Gram)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82.5% accuracy, enabled machine learning on RDF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Graph walks loss structure, high computational cost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K-means on Set of Walks + TF-IDF + Doc2Vec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97% purity, 90%+ F-measure, improved RDF clustering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Overlapping clusters, needs further optimization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Word2Vec/Doc2Vec + k-means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Achieved highest purity (96.99%) and F-measure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better optimization techniques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BERT + Context Graph (KG)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Outperforms and</a:t>
                      </a:r>
                      <a:r>
                        <a:rPr lang="en" sz="1500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improves </a:t>
                      </a:r>
                      <a:r>
                        <a:rPr lang="en" sz="15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interpretability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granular answers, BERT ambiguity issues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585104" y="4562475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7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/>
          <p:nvPr/>
        </p:nvSpPr>
        <p:spPr>
          <a:xfrm>
            <a:off x="4044028" y="831700"/>
            <a:ext cx="4411821" cy="1772700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119450" y="1200775"/>
            <a:ext cx="2916300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/>
          </p:nvPr>
        </p:nvSpPr>
        <p:spPr>
          <a:xfrm>
            <a:off x="-70772" y="34173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Constracting</a:t>
            </a:r>
            <a:endParaRPr dirty="0"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716478" y="589571"/>
            <a:ext cx="1572457" cy="1181096"/>
            <a:chOff x="-2362222" y="2639837"/>
            <a:chExt cx="2038181" cy="2091917"/>
          </a:xfrm>
        </p:grpSpPr>
        <p:sp>
          <p:nvSpPr>
            <p:cNvPr id="226" name="Google Shape;226;p21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1"/>
          <p:cNvSpPr txBox="1"/>
          <p:nvPr/>
        </p:nvSpPr>
        <p:spPr>
          <a:xfrm>
            <a:off x="335449" y="1770675"/>
            <a:ext cx="24843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35B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Efforts to Create a Custom Dataset</a:t>
            </a:r>
            <a:endParaRPr sz="1800">
              <a:solidFill>
                <a:srgbClr val="17235B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7235B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5223125" y="2738950"/>
            <a:ext cx="393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486575"/>
            <a:ext cx="8581894" cy="26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/>
          <p:cNvSpPr txBox="1"/>
          <p:nvPr/>
        </p:nvSpPr>
        <p:spPr>
          <a:xfrm>
            <a:off x="8585104" y="4562475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8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856858" y="1144535"/>
            <a:ext cx="355663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Californian FB" panose="0207040306080B030204" pitchFamily="18" charset="0"/>
              </a:rPr>
              <a:t>Data Collection.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Californian FB" panose="0207040306080B030204" pitchFamily="18" charset="0"/>
              </a:rPr>
              <a:t>Data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latin typeface="Californian FB" panose="0207040306080B030204" pitchFamily="18" charset="0"/>
              </a:rPr>
              <a:t>Embedding Generation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1198</Words>
  <Application>Microsoft Office PowerPoint</Application>
  <PresentationFormat>On-screen Show (16:9)</PresentationFormat>
  <Paragraphs>239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Californian FB</vt:lpstr>
      <vt:lpstr>Fira Sans Extra Condensed</vt:lpstr>
      <vt:lpstr>Arial</vt:lpstr>
      <vt:lpstr>Fira Sans Extra Condensed SemiBold</vt:lpstr>
      <vt:lpstr>Roboto</vt:lpstr>
      <vt:lpstr>Archivo SemiBold</vt:lpstr>
      <vt:lpstr>Times New Roman</vt:lpstr>
      <vt:lpstr>Machine Learning Infographics by Slidesgo</vt:lpstr>
      <vt:lpstr>RDF Data Clustering Framework</vt:lpstr>
      <vt:lpstr>PowerPoint Presentation</vt:lpstr>
      <vt:lpstr>What is RDF ?</vt:lpstr>
      <vt:lpstr>What is Knowledge Graph?</vt:lpstr>
      <vt:lpstr>Motivation</vt:lpstr>
      <vt:lpstr>Our Research</vt:lpstr>
      <vt:lpstr>Research questions </vt:lpstr>
      <vt:lpstr>Related Work</vt:lpstr>
      <vt:lpstr>Dataset Constracting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Analysis</vt:lpstr>
      <vt:lpstr>Result Metrics of Clustering Algos (Existing KG)</vt:lpstr>
      <vt:lpstr>Visualization of Clustering Algos (Existing KG)</vt:lpstr>
      <vt:lpstr>Result Metrics of Clustering Algos (Existing KG)</vt:lpstr>
      <vt:lpstr>Visualization of Clustering Algos (Existing KG)</vt:lpstr>
      <vt:lpstr>Result Metrics of Clustering Algos (Constructed KG)</vt:lpstr>
      <vt:lpstr>Visualization of Clustering Algos (Constructed KG)</vt:lpstr>
      <vt:lpstr>Result Metrics of Clustering Algos (Constructed KG)</vt:lpstr>
      <vt:lpstr>Visualization of Clustering Algos (Constructed KG)</vt:lpstr>
      <vt:lpstr>Comparison between Existing KG &amp; Constructed KG</vt:lpstr>
      <vt:lpstr>Video Of 3D Visualization for Existing KG with BERT</vt:lpstr>
      <vt:lpstr>Application</vt:lpstr>
      <vt:lpstr>Discussion  &amp; Conclusion</vt:lpstr>
      <vt:lpstr>Comparison with current methods</vt:lpstr>
      <vt:lpstr>PowerPoint Presentation</vt:lpstr>
      <vt:lpstr>Future Work &amp;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RDF Data Clustering Framework</dc:title>
  <dc:creator>SI NU</dc:creator>
  <cp:lastModifiedBy>Prinom Mojumder</cp:lastModifiedBy>
  <cp:revision>18</cp:revision>
  <dcterms:modified xsi:type="dcterms:W3CDTF">2025-02-24T18:31:32Z</dcterms:modified>
</cp:coreProperties>
</file>